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56" r:id="rId2"/>
    <p:sldId id="257" r:id="rId3"/>
    <p:sldId id="261" r:id="rId4"/>
    <p:sldId id="262" r:id="rId5"/>
    <p:sldId id="258" r:id="rId6"/>
    <p:sldId id="259" r:id="rId7"/>
    <p:sldId id="260" r:id="rId8"/>
    <p:sldId id="264" r:id="rId9"/>
    <p:sldId id="265" r:id="rId10"/>
    <p:sldId id="266" r:id="rId11"/>
    <p:sldId id="267" r:id="rId12"/>
    <p:sldId id="263"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4" r:id="rId29"/>
    <p:sldId id="286" r:id="rId30"/>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shri" initials="o" lastIdx="1" clrIdx="0">
    <p:extLst>
      <p:ext uri="{19B8F6BF-5375-455C-9EA6-DF929625EA0E}">
        <p15:presenceInfo xmlns:p15="http://schemas.microsoft.com/office/powerpoint/2012/main" userId="oshr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FC5461"/>
    <a:srgbClr val="E226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5D43C2-0CEB-34CB-492B-1C22CDCEC477}" v="3" dt="2020-08-03T10:51:17.128"/>
    <p1510:client id="{AFB54C08-1974-44CD-BC0B-42B1DA5BC176}" v="94" dt="2020-07-14T09:07:50.6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3020" autoAdjust="0"/>
    <p:restoredTop sz="94660"/>
  </p:normalViewPr>
  <p:slideViewPr>
    <p:cSldViewPr snapToGrid="0">
      <p:cViewPr varScale="1">
        <p:scale>
          <a:sx n="89" d="100"/>
          <a:sy n="89" d="100"/>
        </p:scale>
        <p:origin x="34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7-14T16:49:12.347" idx="1">
    <p:pos x="7670" y="10"/>
    <p:text/>
    <p:extLst>
      <p:ext uri="{C676402C-5697-4E1C-873F-D02D1690AC5C}">
        <p15:threadingInfo xmlns:p15="http://schemas.microsoft.com/office/powerpoint/2012/main" timeZoneBias="-18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A7ABBEA-13BC-4D57-8D48-BFF55C373E7A}"/>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A2CDEE9F-0E24-49FD-A914-FEB07C3F0E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20C7FD8A-EFC3-4139-8E78-7244FC892368}"/>
              </a:ext>
            </a:extLst>
          </p:cNvPr>
          <p:cNvSpPr>
            <a:spLocks noGrp="1"/>
          </p:cNvSpPr>
          <p:nvPr>
            <p:ph type="dt" sz="half" idx="10"/>
          </p:nvPr>
        </p:nvSpPr>
        <p:spPr/>
        <p:txBody>
          <a:bodyPr/>
          <a:lstStyle/>
          <a:p>
            <a:fld id="{CC9D958D-A1EB-419F-B120-0D2BCE6EC2F3}" type="datetimeFigureOut">
              <a:rPr lang="he-IL" smtClean="0"/>
              <a:t>י"ג/אב/תש"ף</a:t>
            </a:fld>
            <a:endParaRPr lang="he-IL"/>
          </a:p>
        </p:txBody>
      </p:sp>
      <p:sp>
        <p:nvSpPr>
          <p:cNvPr id="5" name="מציין מיקום של כותרת תחתונה 4">
            <a:extLst>
              <a:ext uri="{FF2B5EF4-FFF2-40B4-BE49-F238E27FC236}">
                <a16:creationId xmlns:a16="http://schemas.microsoft.com/office/drawing/2014/main" id="{320AD811-F44A-40ED-ABDB-05536FC6445D}"/>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FC201C49-6021-4B15-A8A9-10017A8C1975}"/>
              </a:ext>
            </a:extLst>
          </p:cNvPr>
          <p:cNvSpPr>
            <a:spLocks noGrp="1"/>
          </p:cNvSpPr>
          <p:nvPr>
            <p:ph type="sldNum" sz="quarter" idx="12"/>
          </p:nvPr>
        </p:nvSpPr>
        <p:spPr/>
        <p:txBody>
          <a:bodyPr/>
          <a:lstStyle/>
          <a:p>
            <a:fld id="{ED19116E-4B90-40B1-9DD8-E7E0D902108E}" type="slidenum">
              <a:rPr lang="he-IL" smtClean="0"/>
              <a:t>‹#›</a:t>
            </a:fld>
            <a:endParaRPr lang="he-IL"/>
          </a:p>
        </p:txBody>
      </p:sp>
    </p:spTree>
    <p:extLst>
      <p:ext uri="{BB962C8B-B14F-4D97-AF65-F5344CB8AC3E}">
        <p14:creationId xmlns:p14="http://schemas.microsoft.com/office/powerpoint/2010/main" val="4216023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C2705D2-A61E-4610-BB54-BD24468C20D7}"/>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03173AEC-CF3F-4293-A7D1-F1EB6AB56D48}"/>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1CADC742-CDF3-48B0-B3FF-F6D2B802966D}"/>
              </a:ext>
            </a:extLst>
          </p:cNvPr>
          <p:cNvSpPr>
            <a:spLocks noGrp="1"/>
          </p:cNvSpPr>
          <p:nvPr>
            <p:ph type="dt" sz="half" idx="10"/>
          </p:nvPr>
        </p:nvSpPr>
        <p:spPr/>
        <p:txBody>
          <a:bodyPr/>
          <a:lstStyle/>
          <a:p>
            <a:fld id="{CC9D958D-A1EB-419F-B120-0D2BCE6EC2F3}" type="datetimeFigureOut">
              <a:rPr lang="he-IL" smtClean="0"/>
              <a:t>י"ג/אב/תש"ף</a:t>
            </a:fld>
            <a:endParaRPr lang="he-IL"/>
          </a:p>
        </p:txBody>
      </p:sp>
      <p:sp>
        <p:nvSpPr>
          <p:cNvPr id="5" name="מציין מיקום של כותרת תחתונה 4">
            <a:extLst>
              <a:ext uri="{FF2B5EF4-FFF2-40B4-BE49-F238E27FC236}">
                <a16:creationId xmlns:a16="http://schemas.microsoft.com/office/drawing/2014/main" id="{F7C3A901-8C6B-4368-A8B6-07EDA8FA3DBF}"/>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70DC10A5-F231-49D1-A346-D6B4D3307AB6}"/>
              </a:ext>
            </a:extLst>
          </p:cNvPr>
          <p:cNvSpPr>
            <a:spLocks noGrp="1"/>
          </p:cNvSpPr>
          <p:nvPr>
            <p:ph type="sldNum" sz="quarter" idx="12"/>
          </p:nvPr>
        </p:nvSpPr>
        <p:spPr/>
        <p:txBody>
          <a:bodyPr/>
          <a:lstStyle/>
          <a:p>
            <a:fld id="{ED19116E-4B90-40B1-9DD8-E7E0D902108E}" type="slidenum">
              <a:rPr lang="he-IL" smtClean="0"/>
              <a:t>‹#›</a:t>
            </a:fld>
            <a:endParaRPr lang="he-IL"/>
          </a:p>
        </p:txBody>
      </p:sp>
    </p:spTree>
    <p:extLst>
      <p:ext uri="{BB962C8B-B14F-4D97-AF65-F5344CB8AC3E}">
        <p14:creationId xmlns:p14="http://schemas.microsoft.com/office/powerpoint/2010/main" val="527942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343037EC-E79E-45C7-95BE-F22EEB3B5DDC}"/>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A3743CEF-F918-46F2-BABA-E452FCD5010E}"/>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FDEC5D20-A2B8-4FD2-9203-6F071D9F2EF3}"/>
              </a:ext>
            </a:extLst>
          </p:cNvPr>
          <p:cNvSpPr>
            <a:spLocks noGrp="1"/>
          </p:cNvSpPr>
          <p:nvPr>
            <p:ph type="dt" sz="half" idx="10"/>
          </p:nvPr>
        </p:nvSpPr>
        <p:spPr/>
        <p:txBody>
          <a:bodyPr/>
          <a:lstStyle/>
          <a:p>
            <a:fld id="{CC9D958D-A1EB-419F-B120-0D2BCE6EC2F3}" type="datetimeFigureOut">
              <a:rPr lang="he-IL" smtClean="0"/>
              <a:t>י"ג/אב/תש"ף</a:t>
            </a:fld>
            <a:endParaRPr lang="he-IL"/>
          </a:p>
        </p:txBody>
      </p:sp>
      <p:sp>
        <p:nvSpPr>
          <p:cNvPr id="5" name="מציין מיקום של כותרת תחתונה 4">
            <a:extLst>
              <a:ext uri="{FF2B5EF4-FFF2-40B4-BE49-F238E27FC236}">
                <a16:creationId xmlns:a16="http://schemas.microsoft.com/office/drawing/2014/main" id="{F4244491-DC2D-41A3-888E-1CCB220BE160}"/>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A9DDD7DA-2F96-499D-BEB2-C9AD6C6383E3}"/>
              </a:ext>
            </a:extLst>
          </p:cNvPr>
          <p:cNvSpPr>
            <a:spLocks noGrp="1"/>
          </p:cNvSpPr>
          <p:nvPr>
            <p:ph type="sldNum" sz="quarter" idx="12"/>
          </p:nvPr>
        </p:nvSpPr>
        <p:spPr/>
        <p:txBody>
          <a:bodyPr/>
          <a:lstStyle/>
          <a:p>
            <a:fld id="{ED19116E-4B90-40B1-9DD8-E7E0D902108E}" type="slidenum">
              <a:rPr lang="he-IL" smtClean="0"/>
              <a:t>‹#›</a:t>
            </a:fld>
            <a:endParaRPr lang="he-IL"/>
          </a:p>
        </p:txBody>
      </p:sp>
    </p:spTree>
    <p:extLst>
      <p:ext uri="{BB962C8B-B14F-4D97-AF65-F5344CB8AC3E}">
        <p14:creationId xmlns:p14="http://schemas.microsoft.com/office/powerpoint/2010/main" val="1847656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F7870FA-55E6-46F6-AF12-3106553EE574}"/>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995B91E6-DE54-46B6-A8EF-381E65CF77E7}"/>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CE307BCB-C765-4462-8455-556C56D4AE53}"/>
              </a:ext>
            </a:extLst>
          </p:cNvPr>
          <p:cNvSpPr>
            <a:spLocks noGrp="1"/>
          </p:cNvSpPr>
          <p:nvPr>
            <p:ph type="dt" sz="half" idx="10"/>
          </p:nvPr>
        </p:nvSpPr>
        <p:spPr/>
        <p:txBody>
          <a:bodyPr/>
          <a:lstStyle/>
          <a:p>
            <a:fld id="{CC9D958D-A1EB-419F-B120-0D2BCE6EC2F3}" type="datetimeFigureOut">
              <a:rPr lang="he-IL" smtClean="0"/>
              <a:t>י"ג/אב/תש"ף</a:t>
            </a:fld>
            <a:endParaRPr lang="he-IL"/>
          </a:p>
        </p:txBody>
      </p:sp>
      <p:sp>
        <p:nvSpPr>
          <p:cNvPr id="5" name="מציין מיקום של כותרת תחתונה 4">
            <a:extLst>
              <a:ext uri="{FF2B5EF4-FFF2-40B4-BE49-F238E27FC236}">
                <a16:creationId xmlns:a16="http://schemas.microsoft.com/office/drawing/2014/main" id="{FE10D545-3A84-4EE3-B16B-841A87A7EA1A}"/>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62D69A52-7F8A-4599-98AF-0AA7494ADB24}"/>
              </a:ext>
            </a:extLst>
          </p:cNvPr>
          <p:cNvSpPr>
            <a:spLocks noGrp="1"/>
          </p:cNvSpPr>
          <p:nvPr>
            <p:ph type="sldNum" sz="quarter" idx="12"/>
          </p:nvPr>
        </p:nvSpPr>
        <p:spPr/>
        <p:txBody>
          <a:bodyPr/>
          <a:lstStyle/>
          <a:p>
            <a:fld id="{ED19116E-4B90-40B1-9DD8-E7E0D902108E}" type="slidenum">
              <a:rPr lang="he-IL" smtClean="0"/>
              <a:t>‹#›</a:t>
            </a:fld>
            <a:endParaRPr lang="he-IL"/>
          </a:p>
        </p:txBody>
      </p:sp>
    </p:spTree>
    <p:extLst>
      <p:ext uri="{BB962C8B-B14F-4D97-AF65-F5344CB8AC3E}">
        <p14:creationId xmlns:p14="http://schemas.microsoft.com/office/powerpoint/2010/main" val="2536509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99FA8EF-12B7-42E2-B1CE-4D455EDF1961}"/>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4ED10182-A471-418C-9DB0-F0EFFFBAC3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BCC6D280-2490-41EA-A189-C8F69C9EFCC9}"/>
              </a:ext>
            </a:extLst>
          </p:cNvPr>
          <p:cNvSpPr>
            <a:spLocks noGrp="1"/>
          </p:cNvSpPr>
          <p:nvPr>
            <p:ph type="dt" sz="half" idx="10"/>
          </p:nvPr>
        </p:nvSpPr>
        <p:spPr/>
        <p:txBody>
          <a:bodyPr/>
          <a:lstStyle/>
          <a:p>
            <a:fld id="{CC9D958D-A1EB-419F-B120-0D2BCE6EC2F3}" type="datetimeFigureOut">
              <a:rPr lang="he-IL" smtClean="0"/>
              <a:t>י"ג/אב/תש"ף</a:t>
            </a:fld>
            <a:endParaRPr lang="he-IL"/>
          </a:p>
        </p:txBody>
      </p:sp>
      <p:sp>
        <p:nvSpPr>
          <p:cNvPr id="5" name="מציין מיקום של כותרת תחתונה 4">
            <a:extLst>
              <a:ext uri="{FF2B5EF4-FFF2-40B4-BE49-F238E27FC236}">
                <a16:creationId xmlns:a16="http://schemas.microsoft.com/office/drawing/2014/main" id="{53E7EC1E-20DB-4AF5-B3D2-5ED49CB1A5A9}"/>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82B53E3F-DD3F-4DF5-8035-A05AAFEB1604}"/>
              </a:ext>
            </a:extLst>
          </p:cNvPr>
          <p:cNvSpPr>
            <a:spLocks noGrp="1"/>
          </p:cNvSpPr>
          <p:nvPr>
            <p:ph type="sldNum" sz="quarter" idx="12"/>
          </p:nvPr>
        </p:nvSpPr>
        <p:spPr/>
        <p:txBody>
          <a:bodyPr/>
          <a:lstStyle/>
          <a:p>
            <a:fld id="{ED19116E-4B90-40B1-9DD8-E7E0D902108E}" type="slidenum">
              <a:rPr lang="he-IL" smtClean="0"/>
              <a:t>‹#›</a:t>
            </a:fld>
            <a:endParaRPr lang="he-IL"/>
          </a:p>
        </p:txBody>
      </p:sp>
    </p:spTree>
    <p:extLst>
      <p:ext uri="{BB962C8B-B14F-4D97-AF65-F5344CB8AC3E}">
        <p14:creationId xmlns:p14="http://schemas.microsoft.com/office/powerpoint/2010/main" val="3464071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B7921A8-DC2D-4B78-8A6B-22C006EE4535}"/>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2153B448-9583-4902-B3A7-37A784D394A7}"/>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FFC270F4-96DA-4112-8E7E-48E0F80C0DF5}"/>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F5825591-B894-4916-89DC-4DB947A66D8F}"/>
              </a:ext>
            </a:extLst>
          </p:cNvPr>
          <p:cNvSpPr>
            <a:spLocks noGrp="1"/>
          </p:cNvSpPr>
          <p:nvPr>
            <p:ph type="dt" sz="half" idx="10"/>
          </p:nvPr>
        </p:nvSpPr>
        <p:spPr/>
        <p:txBody>
          <a:bodyPr/>
          <a:lstStyle/>
          <a:p>
            <a:fld id="{CC9D958D-A1EB-419F-B120-0D2BCE6EC2F3}" type="datetimeFigureOut">
              <a:rPr lang="he-IL" smtClean="0"/>
              <a:t>י"ג/אב/תש"ף</a:t>
            </a:fld>
            <a:endParaRPr lang="he-IL"/>
          </a:p>
        </p:txBody>
      </p:sp>
      <p:sp>
        <p:nvSpPr>
          <p:cNvPr id="6" name="מציין מיקום של כותרת תחתונה 5">
            <a:extLst>
              <a:ext uri="{FF2B5EF4-FFF2-40B4-BE49-F238E27FC236}">
                <a16:creationId xmlns:a16="http://schemas.microsoft.com/office/drawing/2014/main" id="{35421C40-BB60-4CE3-935E-8243BEAB686F}"/>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45BFA9C2-4648-4FA7-BCE1-A2B4C37AD1EE}"/>
              </a:ext>
            </a:extLst>
          </p:cNvPr>
          <p:cNvSpPr>
            <a:spLocks noGrp="1"/>
          </p:cNvSpPr>
          <p:nvPr>
            <p:ph type="sldNum" sz="quarter" idx="12"/>
          </p:nvPr>
        </p:nvSpPr>
        <p:spPr/>
        <p:txBody>
          <a:bodyPr/>
          <a:lstStyle/>
          <a:p>
            <a:fld id="{ED19116E-4B90-40B1-9DD8-E7E0D902108E}" type="slidenum">
              <a:rPr lang="he-IL" smtClean="0"/>
              <a:t>‹#›</a:t>
            </a:fld>
            <a:endParaRPr lang="he-IL"/>
          </a:p>
        </p:txBody>
      </p:sp>
    </p:spTree>
    <p:extLst>
      <p:ext uri="{BB962C8B-B14F-4D97-AF65-F5344CB8AC3E}">
        <p14:creationId xmlns:p14="http://schemas.microsoft.com/office/powerpoint/2010/main" val="3603059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FF65542-9633-4F4B-96C3-DB4A610D0578}"/>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59CB9044-1640-4E31-829A-093A6BDE01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02968ED3-3CE0-42AC-BE8F-34E15A9BBAC5}"/>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54F624DC-C809-46CA-8138-0DF26E5C7B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16547890-DAEB-4B11-BBEE-B70402D164E0}"/>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37E191C1-9B2E-49B0-B127-A9808D85AB94}"/>
              </a:ext>
            </a:extLst>
          </p:cNvPr>
          <p:cNvSpPr>
            <a:spLocks noGrp="1"/>
          </p:cNvSpPr>
          <p:nvPr>
            <p:ph type="dt" sz="half" idx="10"/>
          </p:nvPr>
        </p:nvSpPr>
        <p:spPr/>
        <p:txBody>
          <a:bodyPr/>
          <a:lstStyle/>
          <a:p>
            <a:fld id="{CC9D958D-A1EB-419F-B120-0D2BCE6EC2F3}" type="datetimeFigureOut">
              <a:rPr lang="he-IL" smtClean="0"/>
              <a:t>י"ג/אב/תש"ף</a:t>
            </a:fld>
            <a:endParaRPr lang="he-IL"/>
          </a:p>
        </p:txBody>
      </p:sp>
      <p:sp>
        <p:nvSpPr>
          <p:cNvPr id="8" name="מציין מיקום של כותרת תחתונה 7">
            <a:extLst>
              <a:ext uri="{FF2B5EF4-FFF2-40B4-BE49-F238E27FC236}">
                <a16:creationId xmlns:a16="http://schemas.microsoft.com/office/drawing/2014/main" id="{2BFA0E31-2F0C-484A-901A-8AA0888D921F}"/>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5039B290-6334-440E-82EF-07BFE67A5CC9}"/>
              </a:ext>
            </a:extLst>
          </p:cNvPr>
          <p:cNvSpPr>
            <a:spLocks noGrp="1"/>
          </p:cNvSpPr>
          <p:nvPr>
            <p:ph type="sldNum" sz="quarter" idx="12"/>
          </p:nvPr>
        </p:nvSpPr>
        <p:spPr/>
        <p:txBody>
          <a:bodyPr/>
          <a:lstStyle/>
          <a:p>
            <a:fld id="{ED19116E-4B90-40B1-9DD8-E7E0D902108E}" type="slidenum">
              <a:rPr lang="he-IL" smtClean="0"/>
              <a:t>‹#›</a:t>
            </a:fld>
            <a:endParaRPr lang="he-IL"/>
          </a:p>
        </p:txBody>
      </p:sp>
    </p:spTree>
    <p:extLst>
      <p:ext uri="{BB962C8B-B14F-4D97-AF65-F5344CB8AC3E}">
        <p14:creationId xmlns:p14="http://schemas.microsoft.com/office/powerpoint/2010/main" val="319002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36C730-FA83-4B37-8ED8-E6CABA88F5C0}"/>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E7427457-BE7D-4FA1-A3D2-22C7B1CDDAA2}"/>
              </a:ext>
            </a:extLst>
          </p:cNvPr>
          <p:cNvSpPr>
            <a:spLocks noGrp="1"/>
          </p:cNvSpPr>
          <p:nvPr>
            <p:ph type="dt" sz="half" idx="10"/>
          </p:nvPr>
        </p:nvSpPr>
        <p:spPr/>
        <p:txBody>
          <a:bodyPr/>
          <a:lstStyle/>
          <a:p>
            <a:fld id="{CC9D958D-A1EB-419F-B120-0D2BCE6EC2F3}" type="datetimeFigureOut">
              <a:rPr lang="he-IL" smtClean="0"/>
              <a:t>י"ג/אב/תש"ף</a:t>
            </a:fld>
            <a:endParaRPr lang="he-IL"/>
          </a:p>
        </p:txBody>
      </p:sp>
      <p:sp>
        <p:nvSpPr>
          <p:cNvPr id="4" name="מציין מיקום של כותרת תחתונה 3">
            <a:extLst>
              <a:ext uri="{FF2B5EF4-FFF2-40B4-BE49-F238E27FC236}">
                <a16:creationId xmlns:a16="http://schemas.microsoft.com/office/drawing/2014/main" id="{C4E31691-4561-4B7C-883D-85C55EFA3C8D}"/>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FF4A614D-88F8-4756-88AB-30298BD913B2}"/>
              </a:ext>
            </a:extLst>
          </p:cNvPr>
          <p:cNvSpPr>
            <a:spLocks noGrp="1"/>
          </p:cNvSpPr>
          <p:nvPr>
            <p:ph type="sldNum" sz="quarter" idx="12"/>
          </p:nvPr>
        </p:nvSpPr>
        <p:spPr/>
        <p:txBody>
          <a:bodyPr/>
          <a:lstStyle/>
          <a:p>
            <a:fld id="{ED19116E-4B90-40B1-9DD8-E7E0D902108E}" type="slidenum">
              <a:rPr lang="he-IL" smtClean="0"/>
              <a:t>‹#›</a:t>
            </a:fld>
            <a:endParaRPr lang="he-IL"/>
          </a:p>
        </p:txBody>
      </p:sp>
    </p:spTree>
    <p:extLst>
      <p:ext uri="{BB962C8B-B14F-4D97-AF65-F5344CB8AC3E}">
        <p14:creationId xmlns:p14="http://schemas.microsoft.com/office/powerpoint/2010/main" val="420271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E6906881-C8BD-44AB-9988-33F782D31B6C}"/>
              </a:ext>
            </a:extLst>
          </p:cNvPr>
          <p:cNvSpPr>
            <a:spLocks noGrp="1"/>
          </p:cNvSpPr>
          <p:nvPr>
            <p:ph type="dt" sz="half" idx="10"/>
          </p:nvPr>
        </p:nvSpPr>
        <p:spPr/>
        <p:txBody>
          <a:bodyPr/>
          <a:lstStyle/>
          <a:p>
            <a:fld id="{CC9D958D-A1EB-419F-B120-0D2BCE6EC2F3}" type="datetimeFigureOut">
              <a:rPr lang="he-IL" smtClean="0"/>
              <a:t>י"ג/אב/תש"ף</a:t>
            </a:fld>
            <a:endParaRPr lang="he-IL"/>
          </a:p>
        </p:txBody>
      </p:sp>
      <p:sp>
        <p:nvSpPr>
          <p:cNvPr id="3" name="מציין מיקום של כותרת תחתונה 2">
            <a:extLst>
              <a:ext uri="{FF2B5EF4-FFF2-40B4-BE49-F238E27FC236}">
                <a16:creationId xmlns:a16="http://schemas.microsoft.com/office/drawing/2014/main" id="{E01C7AA9-8113-4F83-A42F-BDC21FA6DC06}"/>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D1B58F1B-5F38-4C86-AA91-F7CF2DE4DCDE}"/>
              </a:ext>
            </a:extLst>
          </p:cNvPr>
          <p:cNvSpPr>
            <a:spLocks noGrp="1"/>
          </p:cNvSpPr>
          <p:nvPr>
            <p:ph type="sldNum" sz="quarter" idx="12"/>
          </p:nvPr>
        </p:nvSpPr>
        <p:spPr/>
        <p:txBody>
          <a:bodyPr/>
          <a:lstStyle/>
          <a:p>
            <a:fld id="{ED19116E-4B90-40B1-9DD8-E7E0D902108E}" type="slidenum">
              <a:rPr lang="he-IL" smtClean="0"/>
              <a:t>‹#›</a:t>
            </a:fld>
            <a:endParaRPr lang="he-IL"/>
          </a:p>
        </p:txBody>
      </p:sp>
    </p:spTree>
    <p:extLst>
      <p:ext uri="{BB962C8B-B14F-4D97-AF65-F5344CB8AC3E}">
        <p14:creationId xmlns:p14="http://schemas.microsoft.com/office/powerpoint/2010/main" val="1641566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80C5AC0-B085-4CFA-9E3B-CE97A68DF60F}"/>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99DB48B0-05C7-40E1-A76C-9EB005CF02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0085B46B-4E0F-40EE-A6EB-7A7ADEF5B7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7599389B-9F7B-48BE-95E7-B9BCE0B1F2EF}"/>
              </a:ext>
            </a:extLst>
          </p:cNvPr>
          <p:cNvSpPr>
            <a:spLocks noGrp="1"/>
          </p:cNvSpPr>
          <p:nvPr>
            <p:ph type="dt" sz="half" idx="10"/>
          </p:nvPr>
        </p:nvSpPr>
        <p:spPr/>
        <p:txBody>
          <a:bodyPr/>
          <a:lstStyle/>
          <a:p>
            <a:fld id="{CC9D958D-A1EB-419F-B120-0D2BCE6EC2F3}" type="datetimeFigureOut">
              <a:rPr lang="he-IL" smtClean="0"/>
              <a:t>י"ג/אב/תש"ף</a:t>
            </a:fld>
            <a:endParaRPr lang="he-IL"/>
          </a:p>
        </p:txBody>
      </p:sp>
      <p:sp>
        <p:nvSpPr>
          <p:cNvPr id="6" name="מציין מיקום של כותרת תחתונה 5">
            <a:extLst>
              <a:ext uri="{FF2B5EF4-FFF2-40B4-BE49-F238E27FC236}">
                <a16:creationId xmlns:a16="http://schemas.microsoft.com/office/drawing/2014/main" id="{5CB0B576-48E8-49BB-8052-C329D0C387CF}"/>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4466D380-0E1A-4504-ADA1-D669003A0797}"/>
              </a:ext>
            </a:extLst>
          </p:cNvPr>
          <p:cNvSpPr>
            <a:spLocks noGrp="1"/>
          </p:cNvSpPr>
          <p:nvPr>
            <p:ph type="sldNum" sz="quarter" idx="12"/>
          </p:nvPr>
        </p:nvSpPr>
        <p:spPr/>
        <p:txBody>
          <a:bodyPr/>
          <a:lstStyle/>
          <a:p>
            <a:fld id="{ED19116E-4B90-40B1-9DD8-E7E0D902108E}" type="slidenum">
              <a:rPr lang="he-IL" smtClean="0"/>
              <a:t>‹#›</a:t>
            </a:fld>
            <a:endParaRPr lang="he-IL"/>
          </a:p>
        </p:txBody>
      </p:sp>
    </p:spTree>
    <p:extLst>
      <p:ext uri="{BB962C8B-B14F-4D97-AF65-F5344CB8AC3E}">
        <p14:creationId xmlns:p14="http://schemas.microsoft.com/office/powerpoint/2010/main" val="2739903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1740AC7-D425-46E9-A0E2-F39DA309CDCF}"/>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AD8EDDB4-A2D3-4F2E-80E8-690A1D4A61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DB7A06D7-A819-4AFC-8326-80CA3E42CA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3DC0E02F-C07C-458A-B726-3B10A107F665}"/>
              </a:ext>
            </a:extLst>
          </p:cNvPr>
          <p:cNvSpPr>
            <a:spLocks noGrp="1"/>
          </p:cNvSpPr>
          <p:nvPr>
            <p:ph type="dt" sz="half" idx="10"/>
          </p:nvPr>
        </p:nvSpPr>
        <p:spPr/>
        <p:txBody>
          <a:bodyPr/>
          <a:lstStyle/>
          <a:p>
            <a:fld id="{CC9D958D-A1EB-419F-B120-0D2BCE6EC2F3}" type="datetimeFigureOut">
              <a:rPr lang="he-IL" smtClean="0"/>
              <a:t>י"ג/אב/תש"ף</a:t>
            </a:fld>
            <a:endParaRPr lang="he-IL"/>
          </a:p>
        </p:txBody>
      </p:sp>
      <p:sp>
        <p:nvSpPr>
          <p:cNvPr id="6" name="מציין מיקום של כותרת תחתונה 5">
            <a:extLst>
              <a:ext uri="{FF2B5EF4-FFF2-40B4-BE49-F238E27FC236}">
                <a16:creationId xmlns:a16="http://schemas.microsoft.com/office/drawing/2014/main" id="{BE0B22A2-6180-4B95-B6ED-E3BCA9AD120C}"/>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9B44E180-4209-421A-888B-E04F91BFBE3F}"/>
              </a:ext>
            </a:extLst>
          </p:cNvPr>
          <p:cNvSpPr>
            <a:spLocks noGrp="1"/>
          </p:cNvSpPr>
          <p:nvPr>
            <p:ph type="sldNum" sz="quarter" idx="12"/>
          </p:nvPr>
        </p:nvSpPr>
        <p:spPr/>
        <p:txBody>
          <a:bodyPr/>
          <a:lstStyle/>
          <a:p>
            <a:fld id="{ED19116E-4B90-40B1-9DD8-E7E0D902108E}" type="slidenum">
              <a:rPr lang="he-IL" smtClean="0"/>
              <a:t>‹#›</a:t>
            </a:fld>
            <a:endParaRPr lang="he-IL"/>
          </a:p>
        </p:txBody>
      </p:sp>
    </p:spTree>
    <p:extLst>
      <p:ext uri="{BB962C8B-B14F-4D97-AF65-F5344CB8AC3E}">
        <p14:creationId xmlns:p14="http://schemas.microsoft.com/office/powerpoint/2010/main" val="1514498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FE92CBDF-458F-4DFC-B0C1-0DCD32C2D2EB}"/>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D50268E1-6A53-4E78-ACE4-872DF4BB48BD}"/>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4F28591E-118B-46C9-8D70-DF0ECD5836EA}"/>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CC9D958D-A1EB-419F-B120-0D2BCE6EC2F3}" type="datetimeFigureOut">
              <a:rPr lang="he-IL" smtClean="0"/>
              <a:t>י"ג/אב/תש"ף</a:t>
            </a:fld>
            <a:endParaRPr lang="he-IL"/>
          </a:p>
        </p:txBody>
      </p:sp>
      <p:sp>
        <p:nvSpPr>
          <p:cNvPr id="5" name="מציין מיקום של כותרת תחתונה 4">
            <a:extLst>
              <a:ext uri="{FF2B5EF4-FFF2-40B4-BE49-F238E27FC236}">
                <a16:creationId xmlns:a16="http://schemas.microsoft.com/office/drawing/2014/main" id="{84BAF432-8135-450C-9E9F-BA62A6F950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53E35C61-2D79-4D95-93D0-D3DA4D8B3A11}"/>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ED19116E-4B90-40B1-9DD8-E7E0D902108E}" type="slidenum">
              <a:rPr lang="he-IL" smtClean="0"/>
              <a:t>‹#›</a:t>
            </a:fld>
            <a:endParaRPr lang="he-IL"/>
          </a:p>
        </p:txBody>
      </p:sp>
    </p:spTree>
    <p:extLst>
      <p:ext uri="{BB962C8B-B14F-4D97-AF65-F5344CB8AC3E}">
        <p14:creationId xmlns:p14="http://schemas.microsoft.com/office/powerpoint/2010/main" val="19384725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www.youtube.com/watch?v=q8L6sR4EBEU"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hyperlink" Target="https://www.maxpixel.net/Shaking-Hands-Board-Staff-Team-Handshake-Teamwork-2499618" TargetMode="Externa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reflectionsofthevoid.com/2018/01/links-of-day-11012018-two-machine.html" TargetMode="External"/><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futwiz.com/en/"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researchoutreach.org/articles/scisports-football-data-intelligence/" TargetMode="External"/><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25000"/>
                    </a14:imgEffect>
                  </a14:imgLayer>
                </a14:imgProps>
              </a:ext>
              <a:ext uri="{837473B0-CC2E-450A-ABE3-18F120FF3D39}">
                <a1611:picAttrSrcUrl xmlns:a1611="http://schemas.microsoft.com/office/drawing/2016/11/main" r:id="rId4"/>
              </a:ext>
            </a:extLst>
          </a:blip>
          <a:srcRect/>
          <a:stretch>
            <a:fillRect/>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3C6584E-6973-40AD-BE89-6EF99D232E31}"/>
              </a:ext>
            </a:extLst>
          </p:cNvPr>
          <p:cNvSpPr>
            <a:spLocks noGrp="1"/>
          </p:cNvSpPr>
          <p:nvPr>
            <p:ph type="ctrTitle"/>
          </p:nvPr>
        </p:nvSpPr>
        <p:spPr>
          <a:xfrm>
            <a:off x="6223819" y="1908699"/>
            <a:ext cx="5810865" cy="1693337"/>
          </a:xfrm>
          <a:solidFill>
            <a:srgbClr val="FC5461"/>
          </a:solidFill>
        </p:spPr>
        <p:txBody>
          <a:bodyPr>
            <a:noAutofit/>
          </a:bodyPr>
          <a:lstStyle/>
          <a:p>
            <a:r>
              <a:rPr lang="en-US" b="1" dirty="0">
                <a:solidFill>
                  <a:schemeClr val="bg1"/>
                </a:solidFill>
                <a:latin typeface="Bahnschrift SemiLight" panose="020B0502040204020203" pitchFamily="34" charset="0"/>
              </a:rPr>
              <a:t>Data mining project </a:t>
            </a:r>
            <a:endParaRPr lang="he-IL" b="1" dirty="0">
              <a:solidFill>
                <a:schemeClr val="bg1"/>
              </a:solidFill>
              <a:latin typeface="Bahnschrift SemiLight" panose="020B0502040204020203" pitchFamily="34" charset="0"/>
            </a:endParaRPr>
          </a:p>
        </p:txBody>
      </p:sp>
    </p:spTree>
    <p:extLst>
      <p:ext uri="{BB962C8B-B14F-4D97-AF65-F5344CB8AC3E}">
        <p14:creationId xmlns:p14="http://schemas.microsoft.com/office/powerpoint/2010/main" val="13960530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B6842750-9C56-48FB-B68D-DBD9B522468E}"/>
              </a:ext>
            </a:extLst>
          </p:cNvPr>
          <p:cNvSpPr/>
          <p:nvPr/>
        </p:nvSpPr>
        <p:spPr>
          <a:xfrm>
            <a:off x="3254477" y="275303"/>
            <a:ext cx="5584723" cy="923330"/>
          </a:xfrm>
          <a:prstGeom prst="rect">
            <a:avLst/>
          </a:prstGeom>
          <a:noFill/>
        </p:spPr>
        <p:txBody>
          <a:bodyPr wrap="square" lIns="91440" tIns="45720" rIns="91440" bIns="45720">
            <a:spAutoFit/>
          </a:bodyPr>
          <a:lstStyle/>
          <a:p>
            <a:pPr algn="ctr"/>
            <a:r>
              <a:rPr lang="en-US" sz="5400" b="1" dirty="0">
                <a:latin typeface="Arial Rounded MT Bold" panose="020F0704030504030204" pitchFamily="34" charset="0"/>
              </a:rPr>
              <a:t>Data cleaning</a:t>
            </a:r>
            <a:endParaRPr lang="he-IL"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0"/>
            </a:endParaRPr>
          </a:p>
        </p:txBody>
      </p:sp>
      <p:sp>
        <p:nvSpPr>
          <p:cNvPr id="8" name="תיבת טקסט 7">
            <a:extLst>
              <a:ext uri="{FF2B5EF4-FFF2-40B4-BE49-F238E27FC236}">
                <a16:creationId xmlns:a16="http://schemas.microsoft.com/office/drawing/2014/main" id="{8A1204B2-38F7-4261-9F60-802189076BCD}"/>
              </a:ext>
            </a:extLst>
          </p:cNvPr>
          <p:cNvSpPr txBox="1"/>
          <p:nvPr/>
        </p:nvSpPr>
        <p:spPr>
          <a:xfrm>
            <a:off x="0" y="1230556"/>
            <a:ext cx="6503349" cy="4247317"/>
          </a:xfrm>
          <a:prstGeom prst="rect">
            <a:avLst/>
          </a:prstGeom>
          <a:noFill/>
        </p:spPr>
        <p:txBody>
          <a:bodyPr wrap="square" rtlCol="1">
            <a:spAutoFit/>
          </a:bodyPr>
          <a:lstStyle/>
          <a:p>
            <a:pPr algn="l"/>
            <a:endParaRPr lang="en-US" sz="2000" dirty="0"/>
          </a:p>
          <a:p>
            <a:pPr algn="l"/>
            <a:r>
              <a:rPr lang="en-US" sz="2000" dirty="0"/>
              <a:t>We also want to convert the Height column from “object” type  to “</a:t>
            </a:r>
            <a:r>
              <a:rPr lang="en-US" sz="2000" dirty="0" err="1"/>
              <a:t>int</a:t>
            </a:r>
            <a:r>
              <a:rPr lang="en-US" sz="2000" dirty="0"/>
              <a:t>” type, so we can analyze it and use the values in this column.</a:t>
            </a:r>
          </a:p>
          <a:p>
            <a:pPr algn="l"/>
            <a:endParaRPr lang="he-IL" sz="2000" dirty="0"/>
          </a:p>
          <a:p>
            <a:pPr algn="l"/>
            <a:r>
              <a:rPr lang="en-US" sz="2000" dirty="0"/>
              <a:t>We used formula to convert Foot size to Centimeters size.</a:t>
            </a:r>
          </a:p>
          <a:p>
            <a:pPr algn="l"/>
            <a:r>
              <a:rPr lang="en-US" sz="2000" dirty="0"/>
              <a:t>Our formula worked great except two problematic cases the players that are 5’ 10” tall and 5’ 11” tall. </a:t>
            </a:r>
          </a:p>
          <a:p>
            <a:pPr algn="l"/>
            <a:r>
              <a:rPr lang="en-US" sz="2000" dirty="0"/>
              <a:t>So we changed their values ​​separately.</a:t>
            </a:r>
          </a:p>
          <a:p>
            <a:pPr algn="l"/>
            <a:endParaRPr lang="en-US" dirty="0"/>
          </a:p>
          <a:p>
            <a:pPr algn="l"/>
            <a:endParaRPr lang="en-US" dirty="0"/>
          </a:p>
          <a:p>
            <a:pPr algn="l"/>
            <a:endParaRPr lang="en-US" dirty="0"/>
          </a:p>
          <a:p>
            <a:pPr algn="l"/>
            <a:endParaRPr lang="en-US" dirty="0"/>
          </a:p>
          <a:p>
            <a:endParaRPr lang="he-IL" dirty="0"/>
          </a:p>
        </p:txBody>
      </p:sp>
      <p:pic>
        <p:nvPicPr>
          <p:cNvPr id="2" name="תמונה 1"/>
          <p:cNvPicPr>
            <a:picLocks noChangeAspect="1"/>
          </p:cNvPicPr>
          <p:nvPr/>
        </p:nvPicPr>
        <p:blipFill>
          <a:blip r:embed="rId2"/>
          <a:stretch>
            <a:fillRect/>
          </a:stretch>
        </p:blipFill>
        <p:spPr>
          <a:xfrm>
            <a:off x="7306654" y="1198633"/>
            <a:ext cx="4409629" cy="5450871"/>
          </a:xfrm>
          <a:prstGeom prst="rect">
            <a:avLst/>
          </a:prstGeom>
        </p:spPr>
      </p:pic>
    </p:spTree>
    <p:extLst>
      <p:ext uri="{BB962C8B-B14F-4D97-AF65-F5344CB8AC3E}">
        <p14:creationId xmlns:p14="http://schemas.microsoft.com/office/powerpoint/2010/main" val="1227531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B3F7CDC4-6C8A-4CC8-B11B-F08FA4B0BF0D}"/>
              </a:ext>
            </a:extLst>
          </p:cNvPr>
          <p:cNvSpPr/>
          <p:nvPr/>
        </p:nvSpPr>
        <p:spPr>
          <a:xfrm>
            <a:off x="3092107" y="0"/>
            <a:ext cx="5584723" cy="923330"/>
          </a:xfrm>
          <a:prstGeom prst="rect">
            <a:avLst/>
          </a:prstGeom>
          <a:noFill/>
        </p:spPr>
        <p:txBody>
          <a:bodyPr wrap="square" lIns="91440" tIns="45720" rIns="91440" bIns="45720">
            <a:spAutoFit/>
          </a:bodyPr>
          <a:lstStyle/>
          <a:p>
            <a:pPr algn="ctr"/>
            <a:r>
              <a:rPr lang="en-US" sz="5400" b="1" dirty="0">
                <a:latin typeface="Arial Rounded MT Bold" panose="020F0704030504030204" pitchFamily="34" charset="0"/>
              </a:rPr>
              <a:t>Data cleaning</a:t>
            </a:r>
            <a:endParaRPr lang="he-IL"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0"/>
            </a:endParaRPr>
          </a:p>
        </p:txBody>
      </p:sp>
      <p:sp>
        <p:nvSpPr>
          <p:cNvPr id="8" name="תיבת טקסט 7">
            <a:extLst>
              <a:ext uri="{FF2B5EF4-FFF2-40B4-BE49-F238E27FC236}">
                <a16:creationId xmlns:a16="http://schemas.microsoft.com/office/drawing/2014/main" id="{AE54A458-B24C-4B51-8D29-A31CC52C7516}"/>
              </a:ext>
            </a:extLst>
          </p:cNvPr>
          <p:cNvSpPr txBox="1"/>
          <p:nvPr/>
        </p:nvSpPr>
        <p:spPr>
          <a:xfrm>
            <a:off x="97665" y="1318455"/>
            <a:ext cx="6602237" cy="1938992"/>
          </a:xfrm>
          <a:prstGeom prst="rect">
            <a:avLst/>
          </a:prstGeom>
          <a:noFill/>
        </p:spPr>
        <p:txBody>
          <a:bodyPr wrap="square" rtlCol="1">
            <a:spAutoFit/>
          </a:bodyPr>
          <a:lstStyle/>
          <a:p>
            <a:pPr algn="l"/>
            <a:r>
              <a:rPr lang="en-US" sz="2000" dirty="0"/>
              <a:t>In the position column we got some values ​​for each player, there are players who can play in several positions.</a:t>
            </a:r>
          </a:p>
          <a:p>
            <a:pPr algn="l"/>
            <a:endParaRPr lang="en-US" sz="2000" dirty="0"/>
          </a:p>
          <a:p>
            <a:pPr algn="l"/>
            <a:r>
              <a:rPr lang="en-US" sz="2000" dirty="0"/>
              <a:t>The first position is the natural position of the players and the best positioning for them to play in the game.</a:t>
            </a:r>
          </a:p>
          <a:p>
            <a:pPr algn="l"/>
            <a:r>
              <a:rPr lang="en-US" sz="2000" dirty="0"/>
              <a:t> So we took the main positions of the players for our analyze.</a:t>
            </a:r>
            <a:endParaRPr lang="he-IL" sz="2000" dirty="0"/>
          </a:p>
        </p:txBody>
      </p:sp>
      <p:pic>
        <p:nvPicPr>
          <p:cNvPr id="2" name="תמונה 1"/>
          <p:cNvPicPr>
            <a:picLocks noChangeAspect="1"/>
          </p:cNvPicPr>
          <p:nvPr/>
        </p:nvPicPr>
        <p:blipFill>
          <a:blip r:embed="rId2"/>
          <a:stretch>
            <a:fillRect/>
          </a:stretch>
        </p:blipFill>
        <p:spPr>
          <a:xfrm>
            <a:off x="7187012" y="1096114"/>
            <a:ext cx="4537818" cy="5506565"/>
          </a:xfrm>
          <a:prstGeom prst="rect">
            <a:avLst/>
          </a:prstGeom>
        </p:spPr>
      </p:pic>
    </p:spTree>
    <p:extLst>
      <p:ext uri="{BB962C8B-B14F-4D97-AF65-F5344CB8AC3E}">
        <p14:creationId xmlns:p14="http://schemas.microsoft.com/office/powerpoint/2010/main" val="1339488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98562D94-6C6B-4A4B-A0A9-2B8CED6904CF}"/>
              </a:ext>
            </a:extLst>
          </p:cNvPr>
          <p:cNvSpPr/>
          <p:nvPr/>
        </p:nvSpPr>
        <p:spPr>
          <a:xfrm>
            <a:off x="3254477" y="275303"/>
            <a:ext cx="5584723" cy="923330"/>
          </a:xfrm>
          <a:prstGeom prst="rect">
            <a:avLst/>
          </a:prstGeom>
          <a:noFill/>
        </p:spPr>
        <p:txBody>
          <a:bodyPr wrap="square" lIns="91440" tIns="45720" rIns="91440" bIns="45720">
            <a:spAutoFit/>
          </a:bodyPr>
          <a:lstStyle/>
          <a:p>
            <a:pPr algn="ctr"/>
            <a:r>
              <a:rPr lang="en-US" sz="5400" b="1" dirty="0">
                <a:latin typeface="Arial Rounded MT Bold" panose="020F0704030504030204" pitchFamily="34" charset="0"/>
              </a:rPr>
              <a:t>Data cleaning</a:t>
            </a:r>
            <a:endParaRPr lang="he-IL"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0"/>
            </a:endParaRPr>
          </a:p>
        </p:txBody>
      </p:sp>
      <p:sp>
        <p:nvSpPr>
          <p:cNvPr id="7" name="תיבת טקסט 6">
            <a:extLst>
              <a:ext uri="{FF2B5EF4-FFF2-40B4-BE49-F238E27FC236}">
                <a16:creationId xmlns:a16="http://schemas.microsoft.com/office/drawing/2014/main" id="{D50133A3-9901-456E-BF63-6C38A3B0DBF9}"/>
              </a:ext>
            </a:extLst>
          </p:cNvPr>
          <p:cNvSpPr txBox="1"/>
          <p:nvPr/>
        </p:nvSpPr>
        <p:spPr>
          <a:xfrm>
            <a:off x="103238" y="1450854"/>
            <a:ext cx="10126078" cy="707886"/>
          </a:xfrm>
          <a:prstGeom prst="rect">
            <a:avLst/>
          </a:prstGeom>
          <a:noFill/>
        </p:spPr>
        <p:txBody>
          <a:bodyPr wrap="square" rtlCol="1">
            <a:spAutoFit/>
          </a:bodyPr>
          <a:lstStyle/>
          <a:p>
            <a:pPr algn="l"/>
            <a:r>
              <a:rPr lang="en-US" sz="2000" dirty="0"/>
              <a:t>We also converted the variables of wage and value from “object” type to </a:t>
            </a:r>
            <a:r>
              <a:rPr lang="en-US" sz="2000" dirty="0" err="1"/>
              <a:t>int</a:t>
            </a:r>
            <a:r>
              <a:rPr lang="en-US" sz="2000" dirty="0"/>
              <a:t> “type”, so we can analyze it and use the values in there columns. </a:t>
            </a:r>
          </a:p>
        </p:txBody>
      </p:sp>
      <p:pic>
        <p:nvPicPr>
          <p:cNvPr id="9" name="תמונה 8">
            <a:extLst>
              <a:ext uri="{FF2B5EF4-FFF2-40B4-BE49-F238E27FC236}">
                <a16:creationId xmlns:a16="http://schemas.microsoft.com/office/drawing/2014/main" id="{39C37010-4A6A-4154-82CB-9A102EFD4E1F}"/>
              </a:ext>
            </a:extLst>
          </p:cNvPr>
          <p:cNvPicPr>
            <a:picLocks noChangeAspect="1"/>
          </p:cNvPicPr>
          <p:nvPr/>
        </p:nvPicPr>
        <p:blipFill rotWithShape="1">
          <a:blip r:embed="rId2"/>
          <a:srcRect t="1043" r="4598"/>
          <a:stretch/>
        </p:blipFill>
        <p:spPr>
          <a:xfrm>
            <a:off x="8417608" y="2939753"/>
            <a:ext cx="1418601" cy="3866970"/>
          </a:xfrm>
          <a:prstGeom prst="rect">
            <a:avLst/>
          </a:prstGeom>
        </p:spPr>
      </p:pic>
      <p:pic>
        <p:nvPicPr>
          <p:cNvPr id="12" name="תמונה 11">
            <a:extLst>
              <a:ext uri="{FF2B5EF4-FFF2-40B4-BE49-F238E27FC236}">
                <a16:creationId xmlns:a16="http://schemas.microsoft.com/office/drawing/2014/main" id="{08D8E9CF-2B5B-4DE7-93AE-8E424AB572B9}"/>
              </a:ext>
            </a:extLst>
          </p:cNvPr>
          <p:cNvPicPr>
            <a:picLocks noChangeAspect="1"/>
          </p:cNvPicPr>
          <p:nvPr/>
        </p:nvPicPr>
        <p:blipFill>
          <a:blip r:embed="rId3"/>
          <a:stretch>
            <a:fillRect/>
          </a:stretch>
        </p:blipFill>
        <p:spPr>
          <a:xfrm>
            <a:off x="204511" y="3338962"/>
            <a:ext cx="6099932" cy="3342183"/>
          </a:xfrm>
          <a:prstGeom prst="rect">
            <a:avLst/>
          </a:prstGeom>
        </p:spPr>
      </p:pic>
      <p:pic>
        <p:nvPicPr>
          <p:cNvPr id="2" name="תמונה 1"/>
          <p:cNvPicPr>
            <a:picLocks noChangeAspect="1"/>
          </p:cNvPicPr>
          <p:nvPr/>
        </p:nvPicPr>
        <p:blipFill>
          <a:blip r:embed="rId4"/>
          <a:stretch>
            <a:fillRect/>
          </a:stretch>
        </p:blipFill>
        <p:spPr>
          <a:xfrm>
            <a:off x="10479496" y="3065497"/>
            <a:ext cx="1418604" cy="3520422"/>
          </a:xfrm>
          <a:prstGeom prst="rect">
            <a:avLst/>
          </a:prstGeom>
        </p:spPr>
      </p:pic>
    </p:spTree>
    <p:extLst>
      <p:ext uri="{BB962C8B-B14F-4D97-AF65-F5344CB8AC3E}">
        <p14:creationId xmlns:p14="http://schemas.microsoft.com/office/powerpoint/2010/main" val="3081161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מלבן 4">
            <a:extLst>
              <a:ext uri="{FF2B5EF4-FFF2-40B4-BE49-F238E27FC236}">
                <a16:creationId xmlns:a16="http://schemas.microsoft.com/office/drawing/2014/main" id="{12CAC328-2971-4426-A14F-AEBEAEA4DB42}"/>
              </a:ext>
            </a:extLst>
          </p:cNvPr>
          <p:cNvSpPr/>
          <p:nvPr/>
        </p:nvSpPr>
        <p:spPr>
          <a:xfrm>
            <a:off x="3254477" y="0"/>
            <a:ext cx="5584723" cy="1754326"/>
          </a:xfrm>
          <a:prstGeom prst="rect">
            <a:avLst/>
          </a:prstGeom>
          <a:noFill/>
        </p:spPr>
        <p:txBody>
          <a:bodyPr wrap="squar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t>EDA </a:t>
            </a:r>
          </a:p>
          <a:p>
            <a:pPr algn="ctr"/>
            <a:r>
              <a:rPr lang="en-US" sz="5400" b="1"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t>Positions</a:t>
            </a:r>
            <a:endParaRPr lang="he-IL"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0"/>
            </a:endParaRPr>
          </a:p>
        </p:txBody>
      </p:sp>
      <p:pic>
        <p:nvPicPr>
          <p:cNvPr id="7" name="תמונה 6">
            <a:extLst>
              <a:ext uri="{FF2B5EF4-FFF2-40B4-BE49-F238E27FC236}">
                <a16:creationId xmlns:a16="http://schemas.microsoft.com/office/drawing/2014/main" id="{0AD7C0D4-EE79-42B0-84E3-4BFBDA4C9190}"/>
              </a:ext>
            </a:extLst>
          </p:cNvPr>
          <p:cNvPicPr>
            <a:picLocks noChangeAspect="1"/>
          </p:cNvPicPr>
          <p:nvPr/>
        </p:nvPicPr>
        <p:blipFill>
          <a:blip r:embed="rId2"/>
          <a:stretch>
            <a:fillRect/>
          </a:stretch>
        </p:blipFill>
        <p:spPr>
          <a:xfrm>
            <a:off x="7230824" y="2029629"/>
            <a:ext cx="4961176" cy="4922668"/>
          </a:xfrm>
          <a:prstGeom prst="rect">
            <a:avLst/>
          </a:prstGeom>
        </p:spPr>
      </p:pic>
      <p:sp>
        <p:nvSpPr>
          <p:cNvPr id="8" name="תיבת טקסט 7">
            <a:extLst>
              <a:ext uri="{FF2B5EF4-FFF2-40B4-BE49-F238E27FC236}">
                <a16:creationId xmlns:a16="http://schemas.microsoft.com/office/drawing/2014/main" id="{A8C0E79A-75BE-45B6-8D1E-76949FFEDA24}"/>
              </a:ext>
            </a:extLst>
          </p:cNvPr>
          <p:cNvSpPr txBox="1"/>
          <p:nvPr/>
        </p:nvSpPr>
        <p:spPr>
          <a:xfrm>
            <a:off x="216051" y="2132051"/>
            <a:ext cx="6603493" cy="3170099"/>
          </a:xfrm>
          <a:prstGeom prst="rect">
            <a:avLst/>
          </a:prstGeom>
          <a:noFill/>
        </p:spPr>
        <p:txBody>
          <a:bodyPr wrap="square" rtlCol="1">
            <a:spAutoFit/>
          </a:bodyPr>
          <a:lstStyle/>
          <a:p>
            <a:pPr algn="l"/>
            <a:r>
              <a:rPr lang="en-US" sz="2000" dirty="0"/>
              <a:t>We presented the distribution across positions. We can see that the most common position of the players are central back (CB).</a:t>
            </a:r>
            <a:endParaRPr lang="he-IL" sz="2000" dirty="0"/>
          </a:p>
          <a:p>
            <a:pPr algn="l"/>
            <a:endParaRPr lang="he-IL" sz="2000" dirty="0"/>
          </a:p>
          <a:p>
            <a:pPr algn="l"/>
            <a:r>
              <a:rPr lang="en-US" sz="2000" dirty="0"/>
              <a:t>We can also see that striker(ST) and central midfielder(CM) are also widespread positions.</a:t>
            </a:r>
            <a:r>
              <a:rPr lang="he-IL" sz="2000" dirty="0"/>
              <a:t> </a:t>
            </a:r>
            <a:endParaRPr lang="en-US" sz="2000" dirty="0"/>
          </a:p>
          <a:p>
            <a:pPr algn="l"/>
            <a:endParaRPr lang="he-IL" sz="2000" dirty="0"/>
          </a:p>
          <a:p>
            <a:pPr algn="l"/>
            <a:r>
              <a:rPr lang="en-US" sz="2000" dirty="0"/>
              <a:t>We found  out  that the fewest positions of players are the offensive defenders (LWB,RWB), It can be seen that these positions are much less common.</a:t>
            </a:r>
            <a:endParaRPr lang="he-IL" sz="2000" dirty="0"/>
          </a:p>
        </p:txBody>
      </p:sp>
    </p:spTree>
    <p:extLst>
      <p:ext uri="{BB962C8B-B14F-4D97-AF65-F5344CB8AC3E}">
        <p14:creationId xmlns:p14="http://schemas.microsoft.com/office/powerpoint/2010/main" val="1785070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מלבן 4">
            <a:extLst>
              <a:ext uri="{FF2B5EF4-FFF2-40B4-BE49-F238E27FC236}">
                <a16:creationId xmlns:a16="http://schemas.microsoft.com/office/drawing/2014/main" id="{BE1B7930-1E7F-42AC-A809-892D39F21F88}"/>
              </a:ext>
            </a:extLst>
          </p:cNvPr>
          <p:cNvSpPr/>
          <p:nvPr/>
        </p:nvSpPr>
        <p:spPr>
          <a:xfrm>
            <a:off x="3107185" y="70256"/>
            <a:ext cx="5732016" cy="646331"/>
          </a:xfrm>
          <a:prstGeom prst="rect">
            <a:avLst/>
          </a:prstGeom>
          <a:noFill/>
        </p:spPr>
        <p:txBody>
          <a:bodyPr wrap="square" lIns="91440" tIns="45720" rIns="91440" bIns="45720">
            <a:spAutoFit/>
          </a:bodyPr>
          <a:lstStyle/>
          <a:p>
            <a:pPr algn="ctr"/>
            <a:r>
              <a:rPr lang="en-US" sz="3600" b="1"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t>EDA Positions</a:t>
            </a:r>
            <a:endParaRPr lang="he-IL"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0"/>
            </a:endParaRPr>
          </a:p>
        </p:txBody>
      </p:sp>
      <p:pic>
        <p:nvPicPr>
          <p:cNvPr id="11" name="תמונה 10">
            <a:extLst>
              <a:ext uri="{FF2B5EF4-FFF2-40B4-BE49-F238E27FC236}">
                <a16:creationId xmlns:a16="http://schemas.microsoft.com/office/drawing/2014/main" id="{31870C9C-5A6F-4450-985A-531D58860303}"/>
              </a:ext>
            </a:extLst>
          </p:cNvPr>
          <p:cNvPicPr>
            <a:picLocks noChangeAspect="1"/>
          </p:cNvPicPr>
          <p:nvPr/>
        </p:nvPicPr>
        <p:blipFill>
          <a:blip r:embed="rId2"/>
          <a:stretch>
            <a:fillRect/>
          </a:stretch>
        </p:blipFill>
        <p:spPr>
          <a:xfrm>
            <a:off x="8482753" y="3819970"/>
            <a:ext cx="3635267" cy="2967773"/>
          </a:xfrm>
          <a:prstGeom prst="rect">
            <a:avLst/>
          </a:prstGeom>
        </p:spPr>
      </p:pic>
      <p:pic>
        <p:nvPicPr>
          <p:cNvPr id="15" name="תמונה 14">
            <a:extLst>
              <a:ext uri="{FF2B5EF4-FFF2-40B4-BE49-F238E27FC236}">
                <a16:creationId xmlns:a16="http://schemas.microsoft.com/office/drawing/2014/main" id="{378DF45C-54EF-45A9-BBA8-1828B5876039}"/>
              </a:ext>
            </a:extLst>
          </p:cNvPr>
          <p:cNvPicPr>
            <a:picLocks noChangeAspect="1"/>
          </p:cNvPicPr>
          <p:nvPr/>
        </p:nvPicPr>
        <p:blipFill>
          <a:blip r:embed="rId3"/>
          <a:stretch>
            <a:fillRect/>
          </a:stretch>
        </p:blipFill>
        <p:spPr>
          <a:xfrm>
            <a:off x="73980" y="3819968"/>
            <a:ext cx="3553551" cy="2967775"/>
          </a:xfrm>
          <a:prstGeom prst="rect">
            <a:avLst/>
          </a:prstGeom>
        </p:spPr>
      </p:pic>
      <p:cxnSp>
        <p:nvCxnSpPr>
          <p:cNvPr id="17" name="מחבר ישר 16">
            <a:extLst>
              <a:ext uri="{FF2B5EF4-FFF2-40B4-BE49-F238E27FC236}">
                <a16:creationId xmlns:a16="http://schemas.microsoft.com/office/drawing/2014/main" id="{888D7B48-8084-4DB8-9414-204C48D9C09E}"/>
              </a:ext>
            </a:extLst>
          </p:cNvPr>
          <p:cNvCxnSpPr>
            <a:cxnSpLocks/>
          </p:cNvCxnSpPr>
          <p:nvPr/>
        </p:nvCxnSpPr>
        <p:spPr>
          <a:xfrm flipV="1">
            <a:off x="3652230" y="3429000"/>
            <a:ext cx="40881" cy="3358744"/>
          </a:xfrm>
          <a:prstGeom prst="line">
            <a:avLst/>
          </a:prstGeom>
        </p:spPr>
        <p:style>
          <a:lnRef idx="1">
            <a:schemeClr val="dk1"/>
          </a:lnRef>
          <a:fillRef idx="0">
            <a:schemeClr val="dk1"/>
          </a:fillRef>
          <a:effectRef idx="0">
            <a:schemeClr val="dk1"/>
          </a:effectRef>
          <a:fontRef idx="minor">
            <a:schemeClr val="tx1"/>
          </a:fontRef>
        </p:style>
      </p:cxnSp>
      <p:cxnSp>
        <p:nvCxnSpPr>
          <p:cNvPr id="18" name="מחבר ישר 17">
            <a:extLst>
              <a:ext uri="{FF2B5EF4-FFF2-40B4-BE49-F238E27FC236}">
                <a16:creationId xmlns:a16="http://schemas.microsoft.com/office/drawing/2014/main" id="{6C892C78-1F5F-44E5-8795-8F8A014CE1B3}"/>
              </a:ext>
            </a:extLst>
          </p:cNvPr>
          <p:cNvCxnSpPr>
            <a:cxnSpLocks/>
          </p:cNvCxnSpPr>
          <p:nvPr/>
        </p:nvCxnSpPr>
        <p:spPr>
          <a:xfrm flipV="1">
            <a:off x="8367774" y="3499256"/>
            <a:ext cx="0" cy="3358744"/>
          </a:xfrm>
          <a:prstGeom prst="line">
            <a:avLst/>
          </a:prstGeom>
        </p:spPr>
        <p:style>
          <a:lnRef idx="1">
            <a:schemeClr val="dk1"/>
          </a:lnRef>
          <a:fillRef idx="0">
            <a:schemeClr val="dk1"/>
          </a:fillRef>
          <a:effectRef idx="0">
            <a:schemeClr val="dk1"/>
          </a:effectRef>
          <a:fontRef idx="minor">
            <a:schemeClr val="tx1"/>
          </a:fontRef>
        </p:style>
      </p:cxnSp>
      <p:sp>
        <p:nvSpPr>
          <p:cNvPr id="22" name="תיבת טקסט 21">
            <a:extLst>
              <a:ext uri="{FF2B5EF4-FFF2-40B4-BE49-F238E27FC236}">
                <a16:creationId xmlns:a16="http://schemas.microsoft.com/office/drawing/2014/main" id="{E1DE2E94-4617-4B24-9E36-8DB43D983D1D}"/>
              </a:ext>
            </a:extLst>
          </p:cNvPr>
          <p:cNvSpPr txBox="1"/>
          <p:nvPr/>
        </p:nvSpPr>
        <p:spPr>
          <a:xfrm>
            <a:off x="11688961" y="3450636"/>
            <a:ext cx="452761" cy="369332"/>
          </a:xfrm>
          <a:prstGeom prst="rect">
            <a:avLst/>
          </a:prstGeom>
          <a:noFill/>
        </p:spPr>
        <p:txBody>
          <a:bodyPr wrap="square" rtlCol="1">
            <a:spAutoFit/>
          </a:bodyPr>
          <a:lstStyle/>
          <a:p>
            <a:r>
              <a:rPr lang="en-US" dirty="0"/>
              <a:t>(1)</a:t>
            </a:r>
            <a:endParaRPr lang="he-IL" dirty="0"/>
          </a:p>
        </p:txBody>
      </p:sp>
      <p:sp>
        <p:nvSpPr>
          <p:cNvPr id="24" name="תיבת טקסט 23">
            <a:extLst>
              <a:ext uri="{FF2B5EF4-FFF2-40B4-BE49-F238E27FC236}">
                <a16:creationId xmlns:a16="http://schemas.microsoft.com/office/drawing/2014/main" id="{E6CDAEC8-8CB8-4683-BF56-5398F0D91C4E}"/>
              </a:ext>
            </a:extLst>
          </p:cNvPr>
          <p:cNvSpPr txBox="1"/>
          <p:nvPr/>
        </p:nvSpPr>
        <p:spPr>
          <a:xfrm>
            <a:off x="8000034" y="3398757"/>
            <a:ext cx="452761" cy="369332"/>
          </a:xfrm>
          <a:prstGeom prst="rect">
            <a:avLst/>
          </a:prstGeom>
          <a:noFill/>
        </p:spPr>
        <p:txBody>
          <a:bodyPr wrap="square" rtlCol="1">
            <a:spAutoFit/>
          </a:bodyPr>
          <a:lstStyle/>
          <a:p>
            <a:r>
              <a:rPr lang="en-US" dirty="0"/>
              <a:t>(2)</a:t>
            </a:r>
            <a:endParaRPr lang="he-IL" dirty="0"/>
          </a:p>
        </p:txBody>
      </p:sp>
      <p:sp>
        <p:nvSpPr>
          <p:cNvPr id="26" name="תיבת טקסט 25">
            <a:extLst>
              <a:ext uri="{FF2B5EF4-FFF2-40B4-BE49-F238E27FC236}">
                <a16:creationId xmlns:a16="http://schemas.microsoft.com/office/drawing/2014/main" id="{04965076-8C6B-4733-99FC-C0A88450FEE5}"/>
              </a:ext>
            </a:extLst>
          </p:cNvPr>
          <p:cNvSpPr txBox="1"/>
          <p:nvPr/>
        </p:nvSpPr>
        <p:spPr>
          <a:xfrm>
            <a:off x="3284695" y="3450636"/>
            <a:ext cx="452761" cy="369332"/>
          </a:xfrm>
          <a:prstGeom prst="rect">
            <a:avLst/>
          </a:prstGeom>
          <a:noFill/>
        </p:spPr>
        <p:txBody>
          <a:bodyPr wrap="square" rtlCol="1">
            <a:spAutoFit/>
          </a:bodyPr>
          <a:lstStyle/>
          <a:p>
            <a:r>
              <a:rPr lang="en-US" dirty="0"/>
              <a:t>(3)</a:t>
            </a:r>
            <a:endParaRPr lang="he-IL" dirty="0"/>
          </a:p>
        </p:txBody>
      </p:sp>
      <p:sp>
        <p:nvSpPr>
          <p:cNvPr id="27" name="תיבת טקסט 26">
            <a:extLst>
              <a:ext uri="{FF2B5EF4-FFF2-40B4-BE49-F238E27FC236}">
                <a16:creationId xmlns:a16="http://schemas.microsoft.com/office/drawing/2014/main" id="{2941B91A-4BC0-46B6-A3FB-63609041C487}"/>
              </a:ext>
            </a:extLst>
          </p:cNvPr>
          <p:cNvSpPr txBox="1"/>
          <p:nvPr/>
        </p:nvSpPr>
        <p:spPr>
          <a:xfrm>
            <a:off x="73980" y="421618"/>
            <a:ext cx="11881282" cy="3970318"/>
          </a:xfrm>
          <a:prstGeom prst="rect">
            <a:avLst/>
          </a:prstGeom>
          <a:noFill/>
        </p:spPr>
        <p:txBody>
          <a:bodyPr wrap="square" rtlCol="1">
            <a:spAutoFit/>
          </a:bodyPr>
          <a:lstStyle/>
          <a:p>
            <a:pPr algn="l"/>
            <a:endParaRPr lang="en-US" dirty="0"/>
          </a:p>
          <a:p>
            <a:pPr algn="l"/>
            <a:r>
              <a:rPr lang="en-US" dirty="0"/>
              <a:t>(1)-In this table we have presented the best player for each position in the </a:t>
            </a:r>
            <a:r>
              <a:rPr lang="en-US" dirty="0" err="1"/>
              <a:t>Fifa</a:t>
            </a:r>
            <a:r>
              <a:rPr lang="en-US" dirty="0"/>
              <a:t> 2020 game, we can see that the players in all of the position except rwb\lwb are in top 90 players and have above 85 rating .</a:t>
            </a:r>
          </a:p>
          <a:p>
            <a:pPr algn="l"/>
            <a:endParaRPr lang="en-US" dirty="0"/>
          </a:p>
          <a:p>
            <a:pPr algn="l"/>
            <a:r>
              <a:rPr lang="en-US" dirty="0"/>
              <a:t>(2)-In this table we have presented for each position the player whose potential rating is the highest. It can be seen that the average age(21.6) in this table is much younger than the previous table(26).</a:t>
            </a:r>
          </a:p>
          <a:p>
            <a:pPr algn="l"/>
            <a:r>
              <a:rPr lang="en-US" dirty="0"/>
              <a:t>We also found out that Sandro </a:t>
            </a:r>
            <a:r>
              <a:rPr lang="en-US" dirty="0" err="1"/>
              <a:t>Tonali</a:t>
            </a:r>
            <a:r>
              <a:rPr lang="en-US" dirty="0"/>
              <a:t> is extremely talented, although he is just in place 1262 in the game, he has the potential to be the best CDM in the game.</a:t>
            </a:r>
          </a:p>
          <a:p>
            <a:pPr algn="l"/>
            <a:r>
              <a:rPr lang="en-US" dirty="0"/>
              <a:t> </a:t>
            </a:r>
            <a:endParaRPr lang="he-IL" dirty="0"/>
          </a:p>
          <a:p>
            <a:pPr algn="l"/>
            <a:r>
              <a:rPr lang="en-US" dirty="0"/>
              <a:t>(3)-In this table we have presented the best free player (without a club) for each position. We found out that there is player in this list than contain to top 100 players in the game (</a:t>
            </a:r>
            <a:r>
              <a:rPr lang="en-US" dirty="0" err="1"/>
              <a:t>Pizzi</a:t>
            </a:r>
            <a:r>
              <a:rPr lang="en-US" dirty="0"/>
              <a:t>)</a:t>
            </a:r>
          </a:p>
          <a:p>
            <a:pPr algn="l"/>
            <a:endParaRPr lang="en-US" dirty="0"/>
          </a:p>
          <a:p>
            <a:pPr algn="l"/>
            <a:endParaRPr lang="en-US" dirty="0"/>
          </a:p>
          <a:p>
            <a:pPr algn="l"/>
            <a:endParaRPr lang="he-IL" dirty="0"/>
          </a:p>
        </p:txBody>
      </p:sp>
      <p:pic>
        <p:nvPicPr>
          <p:cNvPr id="31" name="תמונה 30">
            <a:extLst>
              <a:ext uri="{FF2B5EF4-FFF2-40B4-BE49-F238E27FC236}">
                <a16:creationId xmlns:a16="http://schemas.microsoft.com/office/drawing/2014/main" id="{7EC63F1A-3E73-412B-90C5-72CF909FE444}"/>
              </a:ext>
            </a:extLst>
          </p:cNvPr>
          <p:cNvPicPr>
            <a:picLocks noChangeAspect="1"/>
          </p:cNvPicPr>
          <p:nvPr/>
        </p:nvPicPr>
        <p:blipFill>
          <a:blip r:embed="rId4"/>
          <a:stretch>
            <a:fillRect/>
          </a:stretch>
        </p:blipFill>
        <p:spPr>
          <a:xfrm>
            <a:off x="3808089" y="3819969"/>
            <a:ext cx="4494103" cy="2953641"/>
          </a:xfrm>
          <a:prstGeom prst="rect">
            <a:avLst/>
          </a:prstGeom>
        </p:spPr>
      </p:pic>
    </p:spTree>
    <p:extLst>
      <p:ext uri="{BB962C8B-B14F-4D97-AF65-F5344CB8AC3E}">
        <p14:creationId xmlns:p14="http://schemas.microsoft.com/office/powerpoint/2010/main" val="14504237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מלבן 4">
            <a:extLst>
              <a:ext uri="{FF2B5EF4-FFF2-40B4-BE49-F238E27FC236}">
                <a16:creationId xmlns:a16="http://schemas.microsoft.com/office/drawing/2014/main" id="{91369D3B-796E-46AE-92F2-CC68281EF664}"/>
              </a:ext>
            </a:extLst>
          </p:cNvPr>
          <p:cNvSpPr/>
          <p:nvPr/>
        </p:nvSpPr>
        <p:spPr>
          <a:xfrm>
            <a:off x="3107184" y="70256"/>
            <a:ext cx="5850385" cy="769441"/>
          </a:xfrm>
          <a:prstGeom prst="rect">
            <a:avLst/>
          </a:prstGeom>
          <a:noFill/>
        </p:spPr>
        <p:txBody>
          <a:bodyPr wrap="square" lIns="91440" tIns="45720" rIns="91440" bIns="45720">
            <a:spAutoFit/>
          </a:bodyPr>
          <a:lstStyle/>
          <a:p>
            <a:pPr algn="ctr"/>
            <a:r>
              <a:rPr lang="en-US" sz="4400" b="1"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t>EDA Positions</a:t>
            </a:r>
            <a:endParaRPr lang="he-IL"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0"/>
            </a:endParaRPr>
          </a:p>
        </p:txBody>
      </p:sp>
      <p:pic>
        <p:nvPicPr>
          <p:cNvPr id="7" name="תמונה 6">
            <a:extLst>
              <a:ext uri="{FF2B5EF4-FFF2-40B4-BE49-F238E27FC236}">
                <a16:creationId xmlns:a16="http://schemas.microsoft.com/office/drawing/2014/main" id="{D7BD171D-ADA2-4154-8EC4-92830D6D0EFB}"/>
              </a:ext>
            </a:extLst>
          </p:cNvPr>
          <p:cNvPicPr>
            <a:picLocks noChangeAspect="1"/>
          </p:cNvPicPr>
          <p:nvPr/>
        </p:nvPicPr>
        <p:blipFill>
          <a:blip r:embed="rId2"/>
          <a:stretch>
            <a:fillRect/>
          </a:stretch>
        </p:blipFill>
        <p:spPr>
          <a:xfrm>
            <a:off x="8764499" y="1292979"/>
            <a:ext cx="3297432" cy="5052515"/>
          </a:xfrm>
          <a:prstGeom prst="rect">
            <a:avLst/>
          </a:prstGeom>
        </p:spPr>
      </p:pic>
      <p:pic>
        <p:nvPicPr>
          <p:cNvPr id="9" name="תמונה 8">
            <a:extLst>
              <a:ext uri="{FF2B5EF4-FFF2-40B4-BE49-F238E27FC236}">
                <a16:creationId xmlns:a16="http://schemas.microsoft.com/office/drawing/2014/main" id="{B7F4BBE8-994C-4B58-80C9-8AEFB8664CFA}"/>
              </a:ext>
            </a:extLst>
          </p:cNvPr>
          <p:cNvPicPr>
            <a:picLocks noChangeAspect="1"/>
          </p:cNvPicPr>
          <p:nvPr/>
        </p:nvPicPr>
        <p:blipFill>
          <a:blip r:embed="rId3"/>
          <a:stretch>
            <a:fillRect/>
          </a:stretch>
        </p:blipFill>
        <p:spPr>
          <a:xfrm>
            <a:off x="5725681" y="1292979"/>
            <a:ext cx="3038818" cy="5230824"/>
          </a:xfrm>
          <a:prstGeom prst="rect">
            <a:avLst/>
          </a:prstGeom>
        </p:spPr>
      </p:pic>
      <p:sp>
        <p:nvSpPr>
          <p:cNvPr id="11" name="תיבת טקסט 10">
            <a:extLst>
              <a:ext uri="{FF2B5EF4-FFF2-40B4-BE49-F238E27FC236}">
                <a16:creationId xmlns:a16="http://schemas.microsoft.com/office/drawing/2014/main" id="{1B41641B-9AC4-4A76-953C-E5E44C526D83}"/>
              </a:ext>
            </a:extLst>
          </p:cNvPr>
          <p:cNvSpPr txBox="1"/>
          <p:nvPr/>
        </p:nvSpPr>
        <p:spPr>
          <a:xfrm>
            <a:off x="0" y="1378437"/>
            <a:ext cx="5503492" cy="923330"/>
          </a:xfrm>
          <a:prstGeom prst="rect">
            <a:avLst/>
          </a:prstGeom>
          <a:noFill/>
        </p:spPr>
        <p:txBody>
          <a:bodyPr wrap="square" rtlCol="1">
            <a:spAutoFit/>
          </a:bodyPr>
          <a:lstStyle/>
          <a:p>
            <a:pPr algn="l"/>
            <a:r>
              <a:rPr lang="en-US" dirty="0"/>
              <a:t>We divided all the players into 4 new tables: goalkeeper (green) , defense players (yellow) , midfielder players (blue) and offense players (red).</a:t>
            </a:r>
            <a:endParaRPr lang="he-IL" dirty="0"/>
          </a:p>
        </p:txBody>
      </p:sp>
      <p:sp>
        <p:nvSpPr>
          <p:cNvPr id="12" name="תיבת טקסט 11">
            <a:extLst>
              <a:ext uri="{FF2B5EF4-FFF2-40B4-BE49-F238E27FC236}">
                <a16:creationId xmlns:a16="http://schemas.microsoft.com/office/drawing/2014/main" id="{C013624C-A5B7-4D09-B3E9-1B25A65D96D9}"/>
              </a:ext>
            </a:extLst>
          </p:cNvPr>
          <p:cNvSpPr txBox="1"/>
          <p:nvPr/>
        </p:nvSpPr>
        <p:spPr>
          <a:xfrm>
            <a:off x="5336" y="3060923"/>
            <a:ext cx="4044012" cy="3139321"/>
          </a:xfrm>
          <a:prstGeom prst="rect">
            <a:avLst/>
          </a:prstGeom>
          <a:noFill/>
        </p:spPr>
        <p:txBody>
          <a:bodyPr wrap="square" rtlCol="1">
            <a:spAutoFit/>
          </a:bodyPr>
          <a:lstStyle/>
          <a:p>
            <a:pPr algn="l"/>
            <a:r>
              <a:rPr lang="en-US" dirty="0"/>
              <a:t>We presented the top 10 for each table.</a:t>
            </a:r>
          </a:p>
          <a:p>
            <a:pPr algn="l"/>
            <a:endParaRPr lang="en-US" dirty="0"/>
          </a:p>
          <a:p>
            <a:pPr algn="l"/>
            <a:r>
              <a:rPr lang="en-US" dirty="0"/>
              <a:t>We found out that all the top </a:t>
            </a:r>
          </a:p>
          <a:p>
            <a:pPr algn="l"/>
            <a:r>
              <a:rPr lang="en-US" dirty="0"/>
              <a:t>10 of defense players table are in the</a:t>
            </a:r>
          </a:p>
          <a:p>
            <a:pPr algn="l"/>
            <a:r>
              <a:rPr lang="en-US" dirty="0"/>
              <a:t>Same position (CB).</a:t>
            </a:r>
          </a:p>
          <a:p>
            <a:pPr algn="l"/>
            <a:endParaRPr lang="he-IL" dirty="0"/>
          </a:p>
          <a:p>
            <a:pPr algn="l"/>
            <a:r>
              <a:rPr lang="en-US" dirty="0"/>
              <a:t>We also found out that 10 of the</a:t>
            </a:r>
          </a:p>
          <a:p>
            <a:pPr algn="l"/>
            <a:r>
              <a:rPr lang="en-US" dirty="0"/>
              <a:t>The top 16 players in the game are</a:t>
            </a:r>
            <a:endParaRPr lang="he-IL" dirty="0"/>
          </a:p>
          <a:p>
            <a:pPr algn="l"/>
            <a:r>
              <a:rPr lang="en-US" dirty="0"/>
              <a:t>Offense players.</a:t>
            </a:r>
          </a:p>
          <a:p>
            <a:pPr marL="285750" indent="-285750" algn="l">
              <a:buFontTx/>
              <a:buChar char="-"/>
            </a:pPr>
            <a:endParaRPr lang="en-US" dirty="0"/>
          </a:p>
          <a:p>
            <a:pPr marL="285750" indent="-285750" algn="l">
              <a:buFontTx/>
              <a:buChar char="-"/>
            </a:pPr>
            <a:endParaRPr lang="he-IL" dirty="0"/>
          </a:p>
        </p:txBody>
      </p:sp>
      <p:pic>
        <p:nvPicPr>
          <p:cNvPr id="2" name="תמונה 1"/>
          <p:cNvPicPr>
            <a:picLocks noChangeAspect="1"/>
          </p:cNvPicPr>
          <p:nvPr/>
        </p:nvPicPr>
        <p:blipFill>
          <a:blip r:embed="rId4"/>
          <a:stretch>
            <a:fillRect/>
          </a:stretch>
        </p:blipFill>
        <p:spPr>
          <a:xfrm>
            <a:off x="3828516" y="2301767"/>
            <a:ext cx="1897165" cy="3314782"/>
          </a:xfrm>
          <a:prstGeom prst="rect">
            <a:avLst/>
          </a:prstGeom>
        </p:spPr>
      </p:pic>
    </p:spTree>
    <p:extLst>
      <p:ext uri="{BB962C8B-B14F-4D97-AF65-F5344CB8AC3E}">
        <p14:creationId xmlns:p14="http://schemas.microsoft.com/office/powerpoint/2010/main" val="3840966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838200" y="273465"/>
            <a:ext cx="10515600" cy="1538243"/>
          </a:xfrm>
        </p:spPr>
        <p:txBody>
          <a:bodyPr>
            <a:normAutofit fontScale="90000"/>
          </a:bodyPr>
          <a:lstStyle/>
          <a:p>
            <a:pPr algn="ctr"/>
            <a:r>
              <a:rPr lang="en-US" sz="6000" b="1"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t>EDA</a:t>
            </a:r>
            <a:r>
              <a:rPr lang="en-US" b="1"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t> </a:t>
            </a:r>
            <a:br>
              <a:rPr lang="en-US" b="1"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br>
            <a:r>
              <a:rPr lang="en-US" sz="6000" b="1"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t>Nationality</a:t>
            </a:r>
            <a:br>
              <a:rPr lang="he-IL" b="1"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br>
            <a:endParaRPr lang="he-IL" dirty="0"/>
          </a:p>
        </p:txBody>
      </p:sp>
      <p:pic>
        <p:nvPicPr>
          <p:cNvPr id="4" name="מציין מיקום תוכן 3"/>
          <p:cNvPicPr>
            <a:picLocks noGrp="1" noChangeAspect="1"/>
          </p:cNvPicPr>
          <p:nvPr>
            <p:ph idx="1"/>
          </p:nvPr>
        </p:nvPicPr>
        <p:blipFill>
          <a:blip r:embed="rId2"/>
          <a:stretch>
            <a:fillRect/>
          </a:stretch>
        </p:blipFill>
        <p:spPr>
          <a:xfrm>
            <a:off x="7763378" y="1444239"/>
            <a:ext cx="4428621" cy="2968270"/>
          </a:xfrm>
          <a:prstGeom prst="rect">
            <a:avLst/>
          </a:prstGeom>
        </p:spPr>
      </p:pic>
      <p:pic>
        <p:nvPicPr>
          <p:cNvPr id="5" name="תמונה 4"/>
          <p:cNvPicPr>
            <a:picLocks noChangeAspect="1"/>
          </p:cNvPicPr>
          <p:nvPr/>
        </p:nvPicPr>
        <p:blipFill>
          <a:blip r:embed="rId3"/>
          <a:stretch>
            <a:fillRect/>
          </a:stretch>
        </p:blipFill>
        <p:spPr>
          <a:xfrm>
            <a:off x="2197940" y="4534499"/>
            <a:ext cx="3572143" cy="2298840"/>
          </a:xfrm>
          <a:prstGeom prst="rect">
            <a:avLst/>
          </a:prstGeom>
        </p:spPr>
      </p:pic>
      <p:pic>
        <p:nvPicPr>
          <p:cNvPr id="7" name="תמונה 6"/>
          <p:cNvPicPr>
            <a:picLocks noChangeAspect="1"/>
          </p:cNvPicPr>
          <p:nvPr/>
        </p:nvPicPr>
        <p:blipFill>
          <a:blip r:embed="rId4"/>
          <a:stretch>
            <a:fillRect/>
          </a:stretch>
        </p:blipFill>
        <p:spPr>
          <a:xfrm>
            <a:off x="6477712" y="4454910"/>
            <a:ext cx="5580403" cy="2458019"/>
          </a:xfrm>
          <a:prstGeom prst="rect">
            <a:avLst/>
          </a:prstGeom>
        </p:spPr>
      </p:pic>
      <p:sp>
        <p:nvSpPr>
          <p:cNvPr id="9" name="TextBox 8"/>
          <p:cNvSpPr txBox="1"/>
          <p:nvPr/>
        </p:nvSpPr>
        <p:spPr>
          <a:xfrm>
            <a:off x="13156" y="1592588"/>
            <a:ext cx="7304303" cy="3139321"/>
          </a:xfrm>
          <a:prstGeom prst="rect">
            <a:avLst/>
          </a:prstGeom>
          <a:noFill/>
        </p:spPr>
        <p:txBody>
          <a:bodyPr wrap="square" rtlCol="1">
            <a:spAutoFit/>
          </a:bodyPr>
          <a:lstStyle/>
          <a:p>
            <a:pPr algn="l"/>
            <a:r>
              <a:rPr lang="en-US" dirty="0"/>
              <a:t>We presented the distribution across countries, we have also shown the most common (top 10) nationality by pie diagram. </a:t>
            </a:r>
          </a:p>
          <a:p>
            <a:pPr algn="l"/>
            <a:endParaRPr lang="en-US" dirty="0"/>
          </a:p>
          <a:p>
            <a:pPr algn="l"/>
            <a:r>
              <a:rPr lang="en-US" dirty="0"/>
              <a:t>We can see that England have the most players in the game.</a:t>
            </a:r>
          </a:p>
          <a:p>
            <a:pPr algn="l"/>
            <a:endParaRPr lang="en-US" dirty="0"/>
          </a:p>
          <a:p>
            <a:pPr algn="l"/>
            <a:r>
              <a:rPr lang="en-US" dirty="0"/>
              <a:t>We can also easily see that most of the players in the game are from Europe (6 from top 10 nation come from Europe) and after that there is many players from South America (Brazil, Argentina and Colombia) </a:t>
            </a:r>
            <a:endParaRPr lang="he-IL" dirty="0"/>
          </a:p>
          <a:p>
            <a:pPr algn="l"/>
            <a:endParaRPr lang="en-US" dirty="0"/>
          </a:p>
          <a:p>
            <a:pPr algn="l"/>
            <a:r>
              <a:rPr lang="en-US" dirty="0"/>
              <a:t>We surprisingly discovered that there is many players in the game that come from japan.</a:t>
            </a:r>
            <a:endParaRPr lang="he-IL" dirty="0"/>
          </a:p>
        </p:txBody>
      </p:sp>
    </p:spTree>
    <p:extLst>
      <p:ext uri="{BB962C8B-B14F-4D97-AF65-F5344CB8AC3E}">
        <p14:creationId xmlns:p14="http://schemas.microsoft.com/office/powerpoint/2010/main" val="3863836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838200" y="365126"/>
            <a:ext cx="10515600" cy="686008"/>
          </a:xfrm>
        </p:spPr>
        <p:txBody>
          <a:bodyPr>
            <a:normAutofit fontScale="90000"/>
          </a:bodyPr>
          <a:lstStyle/>
          <a:p>
            <a:pPr algn="ctr"/>
            <a:r>
              <a:rPr lang="en-US" b="1"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t> EDA Nationality</a:t>
            </a:r>
            <a:r>
              <a:rPr lang="he-IL" b="1"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t> </a:t>
            </a:r>
            <a:br>
              <a:rPr lang="en-US" b="1"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br>
            <a:endParaRPr lang="he-IL" dirty="0"/>
          </a:p>
        </p:txBody>
      </p:sp>
      <p:pic>
        <p:nvPicPr>
          <p:cNvPr id="5" name="מציין מיקום תוכן 4"/>
          <p:cNvPicPr>
            <a:picLocks noGrp="1" noChangeAspect="1"/>
          </p:cNvPicPr>
          <p:nvPr>
            <p:ph idx="1"/>
          </p:nvPr>
        </p:nvPicPr>
        <p:blipFill>
          <a:blip r:embed="rId2"/>
          <a:stretch>
            <a:fillRect/>
          </a:stretch>
        </p:blipFill>
        <p:spPr>
          <a:xfrm>
            <a:off x="1342181" y="3876011"/>
            <a:ext cx="5913200" cy="2917815"/>
          </a:xfrm>
          <a:prstGeom prst="rect">
            <a:avLst/>
          </a:prstGeom>
        </p:spPr>
      </p:pic>
      <p:sp>
        <p:nvSpPr>
          <p:cNvPr id="6" name="TextBox 5"/>
          <p:cNvSpPr txBox="1"/>
          <p:nvPr/>
        </p:nvSpPr>
        <p:spPr>
          <a:xfrm>
            <a:off x="0" y="880216"/>
            <a:ext cx="7537391" cy="3139321"/>
          </a:xfrm>
          <a:prstGeom prst="rect">
            <a:avLst/>
          </a:prstGeom>
          <a:noFill/>
        </p:spPr>
        <p:txBody>
          <a:bodyPr wrap="square" rtlCol="1">
            <a:spAutoFit/>
          </a:bodyPr>
          <a:lstStyle/>
          <a:p>
            <a:pPr algn="l"/>
            <a:r>
              <a:rPr lang="en-US" dirty="0"/>
              <a:t>We have found out the nationality rates of the top 100 players in the game (by percentage) , we have also found out all the Israeli players in the game.</a:t>
            </a:r>
          </a:p>
          <a:p>
            <a:pPr algn="l"/>
            <a:endParaRPr lang="en-US" dirty="0"/>
          </a:p>
          <a:p>
            <a:pPr algn="l"/>
            <a:r>
              <a:rPr lang="en-US" dirty="0"/>
              <a:t>We not surprised to find out that there is no Israeli players in the top 100.</a:t>
            </a:r>
          </a:p>
          <a:p>
            <a:pPr algn="l"/>
            <a:endParaRPr lang="en-US" dirty="0"/>
          </a:p>
          <a:p>
            <a:pPr algn="l"/>
            <a:r>
              <a:rPr lang="en-US" dirty="0"/>
              <a:t>We found out that there is 22 Israeli players in the game and except 2 players (</a:t>
            </a:r>
            <a:r>
              <a:rPr lang="en-US" dirty="0" err="1"/>
              <a:t>Eran</a:t>
            </a:r>
            <a:r>
              <a:rPr lang="en-US" dirty="0"/>
              <a:t> </a:t>
            </a:r>
            <a:r>
              <a:rPr lang="en-US" dirty="0" err="1"/>
              <a:t>Zahavi</a:t>
            </a:r>
            <a:r>
              <a:rPr lang="en-US" dirty="0"/>
              <a:t> and </a:t>
            </a:r>
            <a:r>
              <a:rPr lang="en-US" dirty="0" err="1"/>
              <a:t>Munas</a:t>
            </a:r>
            <a:r>
              <a:rPr lang="en-US" dirty="0"/>
              <a:t> </a:t>
            </a:r>
            <a:r>
              <a:rPr lang="en-US" dirty="0" err="1"/>
              <a:t>Dabbur</a:t>
            </a:r>
            <a:r>
              <a:rPr lang="en-US" dirty="0"/>
              <a:t>) the Israeli players are pretty average and not so good.</a:t>
            </a:r>
          </a:p>
          <a:p>
            <a:pPr algn="l"/>
            <a:endParaRPr lang="en-US" dirty="0"/>
          </a:p>
          <a:p>
            <a:pPr algn="l"/>
            <a:r>
              <a:rPr lang="en-US" dirty="0"/>
              <a:t>We also found out that Manor Solomon is amazing talent and have potential to be great player. </a:t>
            </a:r>
            <a:r>
              <a:rPr lang="he-IL" dirty="0"/>
              <a:t> </a:t>
            </a:r>
          </a:p>
        </p:txBody>
      </p:sp>
      <p:pic>
        <p:nvPicPr>
          <p:cNvPr id="7" name="תמונה 6"/>
          <p:cNvPicPr>
            <a:picLocks noChangeAspect="1"/>
          </p:cNvPicPr>
          <p:nvPr/>
        </p:nvPicPr>
        <p:blipFill>
          <a:blip r:embed="rId3"/>
          <a:stretch>
            <a:fillRect/>
          </a:stretch>
        </p:blipFill>
        <p:spPr>
          <a:xfrm>
            <a:off x="7683384" y="880216"/>
            <a:ext cx="4400370" cy="5520583"/>
          </a:xfrm>
          <a:prstGeom prst="rect">
            <a:avLst/>
          </a:prstGeom>
        </p:spPr>
      </p:pic>
    </p:spTree>
    <p:extLst>
      <p:ext uri="{BB962C8B-B14F-4D97-AF65-F5344CB8AC3E}">
        <p14:creationId xmlns:p14="http://schemas.microsoft.com/office/powerpoint/2010/main" val="5416106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846745" y="401653"/>
            <a:ext cx="10515600" cy="461473"/>
          </a:xfrm>
        </p:spPr>
        <p:txBody>
          <a:bodyPr>
            <a:normAutofit fontScale="90000"/>
          </a:bodyPr>
          <a:lstStyle/>
          <a:p>
            <a:pPr algn="ctr"/>
            <a:r>
              <a:rPr lang="en-US" b="1"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t> EDA Nationality</a:t>
            </a:r>
            <a:r>
              <a:rPr lang="he-IL" b="1"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t> </a:t>
            </a:r>
            <a:br>
              <a:rPr lang="en-US" b="1"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br>
            <a:endParaRPr lang="he-IL" dirty="0"/>
          </a:p>
        </p:txBody>
      </p:sp>
      <p:pic>
        <p:nvPicPr>
          <p:cNvPr id="6" name="מציין מיקום תוכן 5"/>
          <p:cNvPicPr>
            <a:picLocks noGrp="1" noChangeAspect="1"/>
          </p:cNvPicPr>
          <p:nvPr>
            <p:ph idx="1"/>
          </p:nvPr>
        </p:nvPicPr>
        <p:blipFill>
          <a:blip r:embed="rId2"/>
          <a:stretch>
            <a:fillRect/>
          </a:stretch>
        </p:blipFill>
        <p:spPr>
          <a:xfrm>
            <a:off x="2222071" y="3080508"/>
            <a:ext cx="8126887" cy="3627939"/>
          </a:xfrm>
          <a:prstGeom prst="rect">
            <a:avLst/>
          </a:prstGeom>
        </p:spPr>
      </p:pic>
      <p:sp>
        <p:nvSpPr>
          <p:cNvPr id="7" name="TextBox 6"/>
          <p:cNvSpPr txBox="1"/>
          <p:nvPr/>
        </p:nvSpPr>
        <p:spPr>
          <a:xfrm>
            <a:off x="94003" y="1034041"/>
            <a:ext cx="11904291" cy="1754326"/>
          </a:xfrm>
          <a:prstGeom prst="rect">
            <a:avLst/>
          </a:prstGeom>
          <a:noFill/>
        </p:spPr>
        <p:txBody>
          <a:bodyPr wrap="square" rtlCol="1">
            <a:spAutoFit/>
          </a:bodyPr>
          <a:lstStyle/>
          <a:p>
            <a:pPr algn="l"/>
            <a:r>
              <a:rPr lang="en-US" dirty="0"/>
              <a:t>By using </a:t>
            </a:r>
            <a:r>
              <a:rPr lang="en-US" dirty="0" err="1"/>
              <a:t>plotly</a:t>
            </a:r>
            <a:r>
              <a:rPr lang="en-US" dirty="0"/>
              <a:t> we create </a:t>
            </a:r>
            <a:r>
              <a:rPr lang="en-US" dirty="0" err="1"/>
              <a:t>choropleth</a:t>
            </a:r>
            <a:r>
              <a:rPr lang="en-US" dirty="0"/>
              <a:t> maps. </a:t>
            </a:r>
            <a:r>
              <a:rPr lang="en-US" dirty="0">
                <a:solidFill>
                  <a:srgbClr val="002060"/>
                </a:solidFill>
              </a:rPr>
              <a:t>A </a:t>
            </a:r>
            <a:r>
              <a:rPr lang="en-US" dirty="0"/>
              <a:t> </a:t>
            </a:r>
            <a:r>
              <a:rPr lang="en-US" dirty="0" err="1"/>
              <a:t>choropleth</a:t>
            </a:r>
            <a:r>
              <a:rPr lang="en-US" dirty="0"/>
              <a:t> map </a:t>
            </a:r>
            <a:r>
              <a:rPr lang="en-US" dirty="0">
                <a:solidFill>
                  <a:srgbClr val="002060"/>
                </a:solidFill>
              </a:rPr>
              <a:t>is </a:t>
            </a:r>
            <a:r>
              <a:rPr lang="en-US" dirty="0"/>
              <a:t>a map composed of colored polygons.</a:t>
            </a:r>
          </a:p>
          <a:p>
            <a:pPr algn="l"/>
            <a:endParaRPr lang="en-US" dirty="0"/>
          </a:p>
          <a:p>
            <a:pPr algn="l"/>
            <a:r>
              <a:rPr lang="en-US" dirty="0"/>
              <a:t>Now we can see by the color of the country how many players they have, we can also click with the mouse on the countries and see exactly how many players they have in the game (as we can see in the picture here that Israel have 22 players).</a:t>
            </a:r>
          </a:p>
          <a:p>
            <a:pPr algn="l"/>
            <a:endParaRPr lang="en-US" dirty="0"/>
          </a:p>
          <a:p>
            <a:pPr algn="l"/>
            <a:r>
              <a:rPr lang="en-US" dirty="0"/>
              <a:t>We also can verify here what we see earlier that most of the players in the game come from Europe and South America.</a:t>
            </a:r>
            <a:endParaRPr lang="he-IL" dirty="0"/>
          </a:p>
        </p:txBody>
      </p:sp>
    </p:spTree>
    <p:extLst>
      <p:ext uri="{BB962C8B-B14F-4D97-AF65-F5344CB8AC3E}">
        <p14:creationId xmlns:p14="http://schemas.microsoft.com/office/powerpoint/2010/main" val="26797204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838200" y="0"/>
            <a:ext cx="10515600" cy="1059680"/>
          </a:xfrm>
        </p:spPr>
        <p:txBody>
          <a:bodyPr>
            <a:normAutofit fontScale="90000"/>
          </a:bodyPr>
          <a:lstStyle/>
          <a:p>
            <a:pPr algn="ctr"/>
            <a:r>
              <a:rPr lang="en-US" b="1"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t>EDA </a:t>
            </a:r>
            <a:br>
              <a:rPr lang="en-US" b="1"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br>
            <a:r>
              <a:rPr lang="en-US" b="1"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t>Physical</a:t>
            </a:r>
            <a:endParaRPr lang="he-IL" dirty="0"/>
          </a:p>
        </p:txBody>
      </p:sp>
      <p:pic>
        <p:nvPicPr>
          <p:cNvPr id="7" name="מציין מיקום תוכן 6"/>
          <p:cNvPicPr>
            <a:picLocks noGrp="1" noChangeAspect="1"/>
          </p:cNvPicPr>
          <p:nvPr>
            <p:ph idx="1"/>
          </p:nvPr>
        </p:nvPicPr>
        <p:blipFill>
          <a:blip r:embed="rId2"/>
          <a:stretch>
            <a:fillRect/>
          </a:stretch>
        </p:blipFill>
        <p:spPr>
          <a:xfrm>
            <a:off x="3020682" y="5142350"/>
            <a:ext cx="3340684" cy="1715650"/>
          </a:xfrm>
          <a:prstGeom prst="rect">
            <a:avLst/>
          </a:prstGeom>
        </p:spPr>
      </p:pic>
      <p:pic>
        <p:nvPicPr>
          <p:cNvPr id="6" name="תמונה 5"/>
          <p:cNvPicPr>
            <a:picLocks noChangeAspect="1"/>
          </p:cNvPicPr>
          <p:nvPr/>
        </p:nvPicPr>
        <p:blipFill>
          <a:blip r:embed="rId3"/>
          <a:stretch>
            <a:fillRect/>
          </a:stretch>
        </p:blipFill>
        <p:spPr>
          <a:xfrm>
            <a:off x="6361366" y="3608380"/>
            <a:ext cx="5830634" cy="3249620"/>
          </a:xfrm>
          <a:prstGeom prst="rect">
            <a:avLst/>
          </a:prstGeom>
        </p:spPr>
      </p:pic>
      <p:pic>
        <p:nvPicPr>
          <p:cNvPr id="8" name="תמונה 7"/>
          <p:cNvPicPr>
            <a:picLocks noChangeAspect="1"/>
          </p:cNvPicPr>
          <p:nvPr/>
        </p:nvPicPr>
        <p:blipFill>
          <a:blip r:embed="rId4"/>
          <a:stretch>
            <a:fillRect/>
          </a:stretch>
        </p:blipFill>
        <p:spPr>
          <a:xfrm>
            <a:off x="3020683" y="3524218"/>
            <a:ext cx="3340684" cy="1618132"/>
          </a:xfrm>
          <a:prstGeom prst="rect">
            <a:avLst/>
          </a:prstGeom>
        </p:spPr>
      </p:pic>
      <p:sp>
        <p:nvSpPr>
          <p:cNvPr id="10" name="TextBox 9"/>
          <p:cNvSpPr txBox="1"/>
          <p:nvPr/>
        </p:nvSpPr>
        <p:spPr>
          <a:xfrm>
            <a:off x="76912" y="1222049"/>
            <a:ext cx="12115088" cy="2031325"/>
          </a:xfrm>
          <a:prstGeom prst="rect">
            <a:avLst/>
          </a:prstGeom>
          <a:noFill/>
        </p:spPr>
        <p:txBody>
          <a:bodyPr wrap="square" rtlCol="1">
            <a:spAutoFit/>
          </a:bodyPr>
          <a:lstStyle/>
          <a:p>
            <a:pPr algn="l"/>
            <a:r>
              <a:rPr lang="en-US" dirty="0"/>
              <a:t>First of all we explored the age’s players in the game.</a:t>
            </a:r>
          </a:p>
          <a:p>
            <a:pPr algn="l"/>
            <a:endParaRPr lang="en-US" dirty="0"/>
          </a:p>
          <a:p>
            <a:pPr algn="l"/>
            <a:r>
              <a:rPr lang="en-US" dirty="0"/>
              <a:t>We found out that 22 years old is the most common age in the game. We also found out that ages between 21 to 26 is very common ages and ages 15 and 38-41 is very rare in this game.</a:t>
            </a:r>
          </a:p>
          <a:p>
            <a:pPr algn="l"/>
            <a:endParaRPr lang="en-US" dirty="0"/>
          </a:p>
          <a:p>
            <a:pPr algn="l"/>
            <a:r>
              <a:rPr lang="en-US" dirty="0"/>
              <a:t>We also found out who are the youngest players in the game- a small number of 15 years old.</a:t>
            </a:r>
          </a:p>
          <a:p>
            <a:pPr algn="l"/>
            <a:r>
              <a:rPr lang="en-US" dirty="0"/>
              <a:t>And who are the oldest players in the game- 3 players of 41 years old and 6 players of 40 years old.   </a:t>
            </a:r>
            <a:endParaRPr lang="he-IL" dirty="0"/>
          </a:p>
        </p:txBody>
      </p:sp>
    </p:spTree>
    <p:extLst>
      <p:ext uri="{BB962C8B-B14F-4D97-AF65-F5344CB8AC3E}">
        <p14:creationId xmlns:p14="http://schemas.microsoft.com/office/powerpoint/2010/main" val="3229967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94620D4-E32A-43EE-86B0-496749A6CC94}"/>
              </a:ext>
            </a:extLst>
          </p:cNvPr>
          <p:cNvSpPr>
            <a:spLocks noGrp="1"/>
          </p:cNvSpPr>
          <p:nvPr>
            <p:ph type="title"/>
          </p:nvPr>
        </p:nvSpPr>
        <p:spPr>
          <a:xfrm>
            <a:off x="320560" y="128962"/>
            <a:ext cx="4971494" cy="1064905"/>
          </a:xfrm>
        </p:spPr>
        <p:txBody>
          <a:bodyPr>
            <a:normAutofit fontScale="90000"/>
          </a:bodyPr>
          <a:lstStyle/>
          <a:p>
            <a:br>
              <a:rPr lang="en-US" sz="4800" b="1" dirty="0">
                <a:latin typeface="Arial Rounded MT Bold" panose="020F0704030504030204" pitchFamily="34" charset="0"/>
              </a:rPr>
            </a:br>
            <a:r>
              <a:rPr lang="en-US" sz="4800" b="1" dirty="0"/>
              <a:t>Project Members:</a:t>
            </a:r>
            <a:endParaRPr lang="he-IL" sz="4800" b="1" dirty="0">
              <a:latin typeface="Arial Rounded MT Bold" panose="020F0704030504030204" pitchFamily="34" charset="0"/>
            </a:endParaRPr>
          </a:p>
        </p:txBody>
      </p:sp>
      <p:sp>
        <p:nvSpPr>
          <p:cNvPr id="3" name="מציין מיקום תוכן 2">
            <a:extLst>
              <a:ext uri="{FF2B5EF4-FFF2-40B4-BE49-F238E27FC236}">
                <a16:creationId xmlns:a16="http://schemas.microsoft.com/office/drawing/2014/main" id="{1A5199FA-E9E5-4A5B-BECD-F28A6C0085A7}"/>
              </a:ext>
            </a:extLst>
          </p:cNvPr>
          <p:cNvSpPr>
            <a:spLocks noGrp="1"/>
          </p:cNvSpPr>
          <p:nvPr>
            <p:ph idx="1"/>
          </p:nvPr>
        </p:nvSpPr>
        <p:spPr>
          <a:xfrm>
            <a:off x="0" y="1602573"/>
            <a:ext cx="6349525" cy="2720003"/>
          </a:xfrm>
          <a:noFill/>
        </p:spPr>
        <p:txBody>
          <a:bodyPr>
            <a:normAutofit/>
          </a:bodyPr>
          <a:lstStyle/>
          <a:p>
            <a:pPr marL="0" indent="0" algn="ctr">
              <a:buNone/>
            </a:pPr>
            <a:r>
              <a:rPr lang="en-US" sz="3200" dirty="0" err="1"/>
              <a:t>Niv</a:t>
            </a:r>
            <a:r>
              <a:rPr lang="en-US" sz="3200" i="1" dirty="0"/>
              <a:t> </a:t>
            </a:r>
            <a:r>
              <a:rPr lang="en-US" sz="3200" dirty="0"/>
              <a:t>Madmon-312544489</a:t>
            </a:r>
          </a:p>
          <a:p>
            <a:pPr marL="0" indent="0" algn="ctr">
              <a:buNone/>
            </a:pPr>
            <a:r>
              <a:rPr lang="en-US" sz="2000" dirty="0"/>
              <a:t>madmon125@gmail.com</a:t>
            </a:r>
            <a:endParaRPr lang="he-IL" sz="2000" dirty="0"/>
          </a:p>
          <a:p>
            <a:pPr marL="0" indent="0" algn="ctr">
              <a:buNone/>
            </a:pPr>
            <a:endParaRPr lang="en-US" sz="3200" i="1" dirty="0"/>
          </a:p>
          <a:p>
            <a:pPr marL="0" indent="0" algn="ctr">
              <a:buNone/>
            </a:pPr>
            <a:r>
              <a:rPr lang="en-US" sz="3200" dirty="0" err="1"/>
              <a:t>Oshri</a:t>
            </a:r>
            <a:r>
              <a:rPr lang="en-US" sz="3200" dirty="0"/>
              <a:t> Cohen-313295792</a:t>
            </a:r>
          </a:p>
          <a:p>
            <a:pPr marL="0" indent="0" algn="ctr">
              <a:buNone/>
            </a:pPr>
            <a:r>
              <a:rPr lang="en-US" sz="2000" dirty="0"/>
              <a:t>oshrico6@gmail.com</a:t>
            </a:r>
            <a:endParaRPr lang="he-IL" sz="2000" i="1" dirty="0"/>
          </a:p>
        </p:txBody>
      </p:sp>
      <p:pic>
        <p:nvPicPr>
          <p:cNvPr id="8" name="תמונה 7">
            <a:extLst>
              <a:ext uri="{FF2B5EF4-FFF2-40B4-BE49-F238E27FC236}">
                <a16:creationId xmlns:a16="http://schemas.microsoft.com/office/drawing/2014/main" id="{EF53019B-1364-43A7-B40C-92F3D6EFABB6}"/>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711722" y="4671461"/>
            <a:ext cx="2926080" cy="1536192"/>
          </a:xfrm>
          <a:prstGeom prst="rect">
            <a:avLst/>
          </a:prstGeom>
        </p:spPr>
      </p:pic>
      <p:pic>
        <p:nvPicPr>
          <p:cNvPr id="3074" name="Picture 2" descr="Fifa 20 PC פיפא 20 למחשב (דיגיטלי) | משחקים ל PC | משחקים"/>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6977" y="0"/>
            <a:ext cx="5945024" cy="6834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390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871670" y="296758"/>
            <a:ext cx="10482129" cy="668917"/>
          </a:xfrm>
        </p:spPr>
        <p:txBody>
          <a:bodyPr>
            <a:normAutofit fontScale="90000"/>
          </a:bodyPr>
          <a:lstStyle/>
          <a:p>
            <a:pPr algn="ctr"/>
            <a:r>
              <a:rPr lang="en-US" b="1"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t> EDA Physical </a:t>
            </a:r>
            <a:br>
              <a:rPr lang="en-US" b="1"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br>
            <a:endParaRPr lang="he-IL" dirty="0"/>
          </a:p>
        </p:txBody>
      </p:sp>
      <p:pic>
        <p:nvPicPr>
          <p:cNvPr id="4" name="מציין מיקום תוכן 3"/>
          <p:cNvPicPr>
            <a:picLocks noGrp="1" noChangeAspect="1"/>
          </p:cNvPicPr>
          <p:nvPr>
            <p:ph idx="1"/>
          </p:nvPr>
        </p:nvPicPr>
        <p:blipFill>
          <a:blip r:embed="rId2"/>
          <a:stretch>
            <a:fillRect/>
          </a:stretch>
        </p:blipFill>
        <p:spPr>
          <a:xfrm>
            <a:off x="6665720" y="965674"/>
            <a:ext cx="5415318" cy="3095735"/>
          </a:xfrm>
          <a:prstGeom prst="rect">
            <a:avLst/>
          </a:prstGeom>
        </p:spPr>
      </p:pic>
      <p:pic>
        <p:nvPicPr>
          <p:cNvPr id="5" name="תמונה 4"/>
          <p:cNvPicPr>
            <a:picLocks noChangeAspect="1"/>
          </p:cNvPicPr>
          <p:nvPr/>
        </p:nvPicPr>
        <p:blipFill>
          <a:blip r:embed="rId3"/>
          <a:stretch>
            <a:fillRect/>
          </a:stretch>
        </p:blipFill>
        <p:spPr>
          <a:xfrm>
            <a:off x="7048390" y="4123007"/>
            <a:ext cx="5032648" cy="2734993"/>
          </a:xfrm>
          <a:prstGeom prst="rect">
            <a:avLst/>
          </a:prstGeom>
        </p:spPr>
      </p:pic>
      <p:sp>
        <p:nvSpPr>
          <p:cNvPr id="6" name="TextBox 5"/>
          <p:cNvSpPr txBox="1"/>
          <p:nvPr/>
        </p:nvSpPr>
        <p:spPr>
          <a:xfrm>
            <a:off x="196554" y="965675"/>
            <a:ext cx="6255522" cy="2585323"/>
          </a:xfrm>
          <a:prstGeom prst="rect">
            <a:avLst/>
          </a:prstGeom>
          <a:noFill/>
        </p:spPr>
        <p:txBody>
          <a:bodyPr wrap="square" rtlCol="1">
            <a:spAutoFit/>
          </a:bodyPr>
          <a:lstStyle/>
          <a:p>
            <a:pPr algn="l"/>
            <a:r>
              <a:rPr lang="en-US" dirty="0"/>
              <a:t>We wanted to see how age influencing on the rating and potential of the players. We found out that average rating increase as the age of the players increase. From the other side the average potential decrease as the age of players increase.</a:t>
            </a:r>
          </a:p>
          <a:p>
            <a:pPr algn="l"/>
            <a:endParaRPr lang="en-US" dirty="0"/>
          </a:p>
          <a:p>
            <a:pPr algn="l"/>
            <a:r>
              <a:rPr lang="en-US" dirty="0"/>
              <a:t>We also checked how age influencing on some </a:t>
            </a:r>
            <a:r>
              <a:rPr lang="en-US" b="1" dirty="0">
                <a:ln w="9525">
                  <a:solidFill>
                    <a:schemeClr val="bg1"/>
                  </a:solidFill>
                  <a:prstDash val="solid"/>
                </a:ln>
              </a:rPr>
              <a:t>Physical</a:t>
            </a:r>
            <a:r>
              <a:rPr lang="en-US" dirty="0"/>
              <a:t> abilities. We found out that when players become older in the game the improve their strength ability, from the other side- when players become older their speed ability decrease.</a:t>
            </a:r>
            <a:endParaRPr lang="he-IL" dirty="0"/>
          </a:p>
        </p:txBody>
      </p:sp>
      <p:pic>
        <p:nvPicPr>
          <p:cNvPr id="7" name="תמונה 6"/>
          <p:cNvPicPr>
            <a:picLocks noChangeAspect="1"/>
          </p:cNvPicPr>
          <p:nvPr/>
        </p:nvPicPr>
        <p:blipFill>
          <a:blip r:embed="rId4"/>
          <a:stretch>
            <a:fillRect/>
          </a:stretch>
        </p:blipFill>
        <p:spPr>
          <a:xfrm>
            <a:off x="2126521" y="4123007"/>
            <a:ext cx="4921869" cy="2645262"/>
          </a:xfrm>
          <a:prstGeom prst="rect">
            <a:avLst/>
          </a:prstGeom>
        </p:spPr>
      </p:pic>
    </p:spTree>
    <p:extLst>
      <p:ext uri="{BB962C8B-B14F-4D97-AF65-F5344CB8AC3E}">
        <p14:creationId xmlns:p14="http://schemas.microsoft.com/office/powerpoint/2010/main" val="32598684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838200" y="365125"/>
            <a:ext cx="10515600" cy="455271"/>
          </a:xfrm>
        </p:spPr>
        <p:txBody>
          <a:bodyPr>
            <a:normAutofit fontScale="90000"/>
          </a:bodyPr>
          <a:lstStyle/>
          <a:p>
            <a:pPr algn="ctr"/>
            <a:r>
              <a:rPr lang="en-US" b="1"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t> EDA Physical </a:t>
            </a:r>
            <a:br>
              <a:rPr lang="en-US" b="1"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br>
            <a:endParaRPr lang="he-IL" dirty="0"/>
          </a:p>
        </p:txBody>
      </p:sp>
      <p:pic>
        <p:nvPicPr>
          <p:cNvPr id="5" name="מציין מיקום תוכן 4"/>
          <p:cNvPicPr>
            <a:picLocks noGrp="1" noChangeAspect="1"/>
          </p:cNvPicPr>
          <p:nvPr>
            <p:ph idx="1"/>
          </p:nvPr>
        </p:nvPicPr>
        <p:blipFill>
          <a:blip r:embed="rId2"/>
          <a:stretch>
            <a:fillRect/>
          </a:stretch>
        </p:blipFill>
        <p:spPr>
          <a:xfrm>
            <a:off x="6096000" y="3056853"/>
            <a:ext cx="6013390" cy="3801147"/>
          </a:xfrm>
          <a:prstGeom prst="rect">
            <a:avLst/>
          </a:prstGeom>
        </p:spPr>
      </p:pic>
      <p:pic>
        <p:nvPicPr>
          <p:cNvPr id="6" name="תמונה 5"/>
          <p:cNvPicPr>
            <a:picLocks noChangeAspect="1"/>
          </p:cNvPicPr>
          <p:nvPr/>
        </p:nvPicPr>
        <p:blipFill>
          <a:blip r:embed="rId3"/>
          <a:stretch>
            <a:fillRect/>
          </a:stretch>
        </p:blipFill>
        <p:spPr>
          <a:xfrm>
            <a:off x="0" y="3231359"/>
            <a:ext cx="5734228" cy="3461366"/>
          </a:xfrm>
          <a:prstGeom prst="rect">
            <a:avLst/>
          </a:prstGeom>
        </p:spPr>
      </p:pic>
      <p:sp>
        <p:nvSpPr>
          <p:cNvPr id="7" name="TextBox 6"/>
          <p:cNvSpPr txBox="1"/>
          <p:nvPr/>
        </p:nvSpPr>
        <p:spPr>
          <a:xfrm>
            <a:off x="102550" y="726393"/>
            <a:ext cx="12006840" cy="1754326"/>
          </a:xfrm>
          <a:prstGeom prst="rect">
            <a:avLst/>
          </a:prstGeom>
          <a:noFill/>
        </p:spPr>
        <p:txBody>
          <a:bodyPr wrap="square" rtlCol="1">
            <a:spAutoFit/>
          </a:bodyPr>
          <a:lstStyle/>
          <a:p>
            <a:pPr algn="l"/>
            <a:r>
              <a:rPr lang="en-US" dirty="0"/>
              <a:t>The next thing that we explored is the height of the players.</a:t>
            </a:r>
          </a:p>
          <a:p>
            <a:pPr algn="l"/>
            <a:r>
              <a:rPr lang="en-US" dirty="0"/>
              <a:t> </a:t>
            </a:r>
          </a:p>
          <a:p>
            <a:pPr algn="l"/>
            <a:r>
              <a:rPr lang="en-US" dirty="0"/>
              <a:t>We found out that the most common of height in this game is 182 and 177 also very common. Players with height of over 200 centimeters or under 160 centimeters are very rare to find in this game.</a:t>
            </a:r>
            <a:endParaRPr lang="he-IL" dirty="0"/>
          </a:p>
          <a:p>
            <a:pPr algn="l"/>
            <a:endParaRPr lang="en-US" dirty="0"/>
          </a:p>
          <a:p>
            <a:pPr algn="l"/>
            <a:r>
              <a:rPr lang="en-US" dirty="0"/>
              <a:t>We also found out that the tallest player in the game is 205 centimeters tall and the shortest player is 154 centimeters tall.  </a:t>
            </a:r>
            <a:endParaRPr lang="he-IL" dirty="0"/>
          </a:p>
        </p:txBody>
      </p:sp>
    </p:spTree>
    <p:extLst>
      <p:ext uri="{BB962C8B-B14F-4D97-AF65-F5344CB8AC3E}">
        <p14:creationId xmlns:p14="http://schemas.microsoft.com/office/powerpoint/2010/main" val="9809735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838200" y="0"/>
            <a:ext cx="10515600" cy="700755"/>
          </a:xfrm>
        </p:spPr>
        <p:txBody>
          <a:bodyPr/>
          <a:lstStyle/>
          <a:p>
            <a:pPr algn="ctr"/>
            <a:r>
              <a:rPr lang="en-US" b="1"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t>EDA Physical</a:t>
            </a:r>
            <a:endParaRPr lang="he-IL" dirty="0"/>
          </a:p>
        </p:txBody>
      </p:sp>
      <p:pic>
        <p:nvPicPr>
          <p:cNvPr id="5" name="מציין מיקום תוכן 4"/>
          <p:cNvPicPr>
            <a:picLocks noGrp="1" noChangeAspect="1"/>
          </p:cNvPicPr>
          <p:nvPr>
            <p:ph idx="1"/>
          </p:nvPr>
        </p:nvPicPr>
        <p:blipFill>
          <a:blip r:embed="rId2"/>
          <a:stretch>
            <a:fillRect/>
          </a:stretch>
        </p:blipFill>
        <p:spPr>
          <a:xfrm>
            <a:off x="7799677" y="1273475"/>
            <a:ext cx="4392323" cy="2792262"/>
          </a:xfrm>
          <a:prstGeom prst="rect">
            <a:avLst/>
          </a:prstGeom>
        </p:spPr>
      </p:pic>
      <p:sp>
        <p:nvSpPr>
          <p:cNvPr id="4" name="TextBox 3"/>
          <p:cNvSpPr txBox="1"/>
          <p:nvPr/>
        </p:nvSpPr>
        <p:spPr>
          <a:xfrm>
            <a:off x="102550" y="914400"/>
            <a:ext cx="11989749" cy="646331"/>
          </a:xfrm>
          <a:prstGeom prst="rect">
            <a:avLst/>
          </a:prstGeom>
          <a:noFill/>
        </p:spPr>
        <p:txBody>
          <a:bodyPr wrap="square" rtlCol="1">
            <a:spAutoFit/>
          </a:bodyPr>
          <a:lstStyle/>
          <a:p>
            <a:pPr algn="l"/>
            <a:r>
              <a:rPr lang="en-US" dirty="0"/>
              <a:t>We also explored the height of the players by categories of their positions (defend, midfielder and offensive players- by using the groups that we created earlier in the </a:t>
            </a:r>
            <a:r>
              <a:rPr lang="en-US" dirty="0" err="1"/>
              <a:t>eda</a:t>
            </a:r>
            <a:r>
              <a:rPr lang="en-US" dirty="0"/>
              <a:t> of positions). </a:t>
            </a:r>
            <a:endParaRPr lang="he-IL" dirty="0"/>
          </a:p>
        </p:txBody>
      </p:sp>
      <p:pic>
        <p:nvPicPr>
          <p:cNvPr id="6" name="תמונה 5"/>
          <p:cNvPicPr>
            <a:picLocks noChangeAspect="1"/>
          </p:cNvPicPr>
          <p:nvPr/>
        </p:nvPicPr>
        <p:blipFill>
          <a:blip r:embed="rId3"/>
          <a:stretch>
            <a:fillRect/>
          </a:stretch>
        </p:blipFill>
        <p:spPr>
          <a:xfrm>
            <a:off x="7744816" y="4065736"/>
            <a:ext cx="4330224" cy="2792263"/>
          </a:xfrm>
          <a:prstGeom prst="rect">
            <a:avLst/>
          </a:prstGeom>
        </p:spPr>
      </p:pic>
      <p:pic>
        <p:nvPicPr>
          <p:cNvPr id="7" name="תמונה 6"/>
          <p:cNvPicPr>
            <a:picLocks noChangeAspect="1"/>
          </p:cNvPicPr>
          <p:nvPr/>
        </p:nvPicPr>
        <p:blipFill>
          <a:blip r:embed="rId4"/>
          <a:stretch>
            <a:fillRect/>
          </a:stretch>
        </p:blipFill>
        <p:spPr>
          <a:xfrm>
            <a:off x="3104664" y="4065737"/>
            <a:ext cx="4523192" cy="2792263"/>
          </a:xfrm>
          <a:prstGeom prst="rect">
            <a:avLst/>
          </a:prstGeom>
        </p:spPr>
      </p:pic>
      <p:sp>
        <p:nvSpPr>
          <p:cNvPr id="8" name="TextBox 7"/>
          <p:cNvSpPr txBox="1"/>
          <p:nvPr/>
        </p:nvSpPr>
        <p:spPr>
          <a:xfrm>
            <a:off x="128186" y="1773720"/>
            <a:ext cx="7417749" cy="2031325"/>
          </a:xfrm>
          <a:prstGeom prst="rect">
            <a:avLst/>
          </a:prstGeom>
          <a:noFill/>
        </p:spPr>
        <p:txBody>
          <a:bodyPr wrap="square" rtlCol="1">
            <a:spAutoFit/>
          </a:bodyPr>
          <a:lstStyle/>
          <a:p>
            <a:pPr algn="l"/>
            <a:r>
              <a:rPr lang="en-US" dirty="0"/>
              <a:t>We found out that the 3 height most common of defend positions are 182, 187 and 185. </a:t>
            </a:r>
          </a:p>
          <a:p>
            <a:pPr algn="l"/>
            <a:r>
              <a:rPr lang="en-US" dirty="0"/>
              <a:t>In the midfielder positions there are 177, 175 and 182.</a:t>
            </a:r>
          </a:p>
          <a:p>
            <a:pPr algn="l"/>
            <a:r>
              <a:rPr lang="en-US" dirty="0"/>
              <a:t>And in the offensive positions there are 182, 177 and 180.</a:t>
            </a:r>
          </a:p>
          <a:p>
            <a:pPr algn="l"/>
            <a:endParaRPr lang="he-IL" dirty="0"/>
          </a:p>
          <a:p>
            <a:pPr algn="l"/>
            <a:r>
              <a:rPr lang="en-US" dirty="0"/>
              <a:t>We can see that the common height of defend positions is higher than the other categories of positions and that the common height of midfielder </a:t>
            </a:r>
            <a:endParaRPr lang="he-IL" dirty="0"/>
          </a:p>
        </p:txBody>
      </p:sp>
      <p:sp>
        <p:nvSpPr>
          <p:cNvPr id="9" name="TextBox 8"/>
          <p:cNvSpPr txBox="1"/>
          <p:nvPr/>
        </p:nvSpPr>
        <p:spPr>
          <a:xfrm>
            <a:off x="128186" y="3696404"/>
            <a:ext cx="2976478" cy="1754326"/>
          </a:xfrm>
          <a:prstGeom prst="rect">
            <a:avLst/>
          </a:prstGeom>
          <a:noFill/>
        </p:spPr>
        <p:txBody>
          <a:bodyPr wrap="square" rtlCol="1">
            <a:spAutoFit/>
          </a:bodyPr>
          <a:lstStyle/>
          <a:p>
            <a:pPr algn="l"/>
            <a:r>
              <a:rPr lang="en-US" dirty="0"/>
              <a:t>positions is lower than the other categories of positions.</a:t>
            </a:r>
          </a:p>
          <a:p>
            <a:pPr algn="l"/>
            <a:endParaRPr lang="en-US" dirty="0"/>
          </a:p>
          <a:p>
            <a:pPr algn="l"/>
            <a:r>
              <a:rPr lang="en-US" dirty="0"/>
              <a:t>We also see that 182 is common height in all of the categories.   </a:t>
            </a:r>
            <a:endParaRPr lang="he-IL" dirty="0"/>
          </a:p>
        </p:txBody>
      </p:sp>
    </p:spTree>
    <p:extLst>
      <p:ext uri="{BB962C8B-B14F-4D97-AF65-F5344CB8AC3E}">
        <p14:creationId xmlns:p14="http://schemas.microsoft.com/office/powerpoint/2010/main" val="2727448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838200" y="1"/>
            <a:ext cx="10515600" cy="632388"/>
          </a:xfrm>
        </p:spPr>
        <p:txBody>
          <a:bodyPr>
            <a:normAutofit fontScale="90000"/>
          </a:bodyPr>
          <a:lstStyle/>
          <a:p>
            <a:pPr algn="ctr"/>
            <a:r>
              <a:rPr lang="en-US" b="1"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t>EDA Physical</a:t>
            </a:r>
            <a:endParaRPr lang="he-IL" dirty="0"/>
          </a:p>
        </p:txBody>
      </p:sp>
      <p:pic>
        <p:nvPicPr>
          <p:cNvPr id="4" name="מציין מיקום תוכן 3"/>
          <p:cNvPicPr>
            <a:picLocks noGrp="1" noChangeAspect="1"/>
          </p:cNvPicPr>
          <p:nvPr>
            <p:ph idx="1"/>
          </p:nvPr>
        </p:nvPicPr>
        <p:blipFill>
          <a:blip r:embed="rId2"/>
          <a:stretch>
            <a:fillRect/>
          </a:stretch>
        </p:blipFill>
        <p:spPr>
          <a:xfrm>
            <a:off x="5528745" y="3384135"/>
            <a:ext cx="6663255" cy="3473865"/>
          </a:xfrm>
          <a:prstGeom prst="rect">
            <a:avLst/>
          </a:prstGeom>
        </p:spPr>
      </p:pic>
      <p:pic>
        <p:nvPicPr>
          <p:cNvPr id="5" name="תמונה 4"/>
          <p:cNvPicPr>
            <a:picLocks noChangeAspect="1"/>
          </p:cNvPicPr>
          <p:nvPr/>
        </p:nvPicPr>
        <p:blipFill>
          <a:blip r:embed="rId3"/>
          <a:stretch>
            <a:fillRect/>
          </a:stretch>
        </p:blipFill>
        <p:spPr>
          <a:xfrm>
            <a:off x="0" y="3186187"/>
            <a:ext cx="5502758" cy="3671813"/>
          </a:xfrm>
          <a:prstGeom prst="rect">
            <a:avLst/>
          </a:prstGeom>
        </p:spPr>
      </p:pic>
      <p:sp>
        <p:nvSpPr>
          <p:cNvPr id="6" name="TextBox 5"/>
          <p:cNvSpPr txBox="1"/>
          <p:nvPr/>
        </p:nvSpPr>
        <p:spPr>
          <a:xfrm>
            <a:off x="72639" y="794652"/>
            <a:ext cx="12046721" cy="2031325"/>
          </a:xfrm>
          <a:prstGeom prst="rect">
            <a:avLst/>
          </a:prstGeom>
          <a:noFill/>
        </p:spPr>
        <p:txBody>
          <a:bodyPr wrap="square" rtlCol="1">
            <a:spAutoFit/>
          </a:bodyPr>
          <a:lstStyle/>
          <a:p>
            <a:pPr algn="l"/>
            <a:r>
              <a:rPr lang="en-US" dirty="0"/>
              <a:t>The next thing that we explored is the weight of the players.</a:t>
            </a:r>
          </a:p>
          <a:p>
            <a:pPr algn="l"/>
            <a:endParaRPr lang="en-US" dirty="0"/>
          </a:p>
          <a:p>
            <a:pPr algn="l"/>
            <a:r>
              <a:rPr lang="en-US" dirty="0"/>
              <a:t>We found out that 70 and 75 kg is the most common weights of players in the game. Players with weight of over 98 kg or under 54 kg is very rare to find in this game.</a:t>
            </a:r>
          </a:p>
          <a:p>
            <a:pPr algn="l"/>
            <a:endParaRPr lang="en-US" dirty="0"/>
          </a:p>
          <a:p>
            <a:pPr algn="l"/>
            <a:r>
              <a:rPr lang="en-US" dirty="0"/>
              <a:t>We also found out that the player who weighs the most has a weight of 110 kg and the player who weighs the least has a weight of 50 kg.</a:t>
            </a:r>
            <a:endParaRPr lang="he-IL" dirty="0"/>
          </a:p>
        </p:txBody>
      </p:sp>
    </p:spTree>
    <p:extLst>
      <p:ext uri="{BB962C8B-B14F-4D97-AF65-F5344CB8AC3E}">
        <p14:creationId xmlns:p14="http://schemas.microsoft.com/office/powerpoint/2010/main" val="40055151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838200" y="1"/>
            <a:ext cx="10515600" cy="649479"/>
          </a:xfrm>
        </p:spPr>
        <p:txBody>
          <a:bodyPr>
            <a:normAutofit fontScale="90000"/>
          </a:bodyPr>
          <a:lstStyle/>
          <a:p>
            <a:pPr algn="ctr"/>
            <a:r>
              <a:rPr lang="en-US" b="1"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t>EDA Physical</a:t>
            </a:r>
            <a:endParaRPr lang="he-IL" dirty="0"/>
          </a:p>
        </p:txBody>
      </p:sp>
      <p:pic>
        <p:nvPicPr>
          <p:cNvPr id="7" name="מציין מיקום תוכן 6"/>
          <p:cNvPicPr>
            <a:picLocks noGrp="1" noChangeAspect="1"/>
          </p:cNvPicPr>
          <p:nvPr>
            <p:ph idx="1"/>
          </p:nvPr>
        </p:nvPicPr>
        <p:blipFill>
          <a:blip r:embed="rId2"/>
          <a:stretch>
            <a:fillRect/>
          </a:stretch>
        </p:blipFill>
        <p:spPr>
          <a:xfrm>
            <a:off x="2855899" y="3495675"/>
            <a:ext cx="2611986" cy="3448050"/>
          </a:xfrm>
          <a:prstGeom prst="rect">
            <a:avLst/>
          </a:prstGeom>
        </p:spPr>
      </p:pic>
      <p:pic>
        <p:nvPicPr>
          <p:cNvPr id="4" name="תמונה 3"/>
          <p:cNvPicPr>
            <a:picLocks noChangeAspect="1"/>
          </p:cNvPicPr>
          <p:nvPr/>
        </p:nvPicPr>
        <p:blipFill>
          <a:blip r:embed="rId3"/>
          <a:stretch>
            <a:fillRect/>
          </a:stretch>
        </p:blipFill>
        <p:spPr>
          <a:xfrm>
            <a:off x="8511611" y="3405003"/>
            <a:ext cx="3680389" cy="3452997"/>
          </a:xfrm>
          <a:prstGeom prst="rect">
            <a:avLst/>
          </a:prstGeom>
        </p:spPr>
      </p:pic>
      <p:pic>
        <p:nvPicPr>
          <p:cNvPr id="6" name="תמונה 5"/>
          <p:cNvPicPr>
            <a:picLocks noChangeAspect="1"/>
          </p:cNvPicPr>
          <p:nvPr/>
        </p:nvPicPr>
        <p:blipFill>
          <a:blip r:embed="rId4"/>
          <a:stretch>
            <a:fillRect/>
          </a:stretch>
        </p:blipFill>
        <p:spPr>
          <a:xfrm>
            <a:off x="5694348" y="3495675"/>
            <a:ext cx="2590800" cy="3362325"/>
          </a:xfrm>
          <a:prstGeom prst="rect">
            <a:avLst/>
          </a:prstGeom>
        </p:spPr>
      </p:pic>
      <p:sp>
        <p:nvSpPr>
          <p:cNvPr id="8" name="TextBox 7"/>
          <p:cNvSpPr txBox="1"/>
          <p:nvPr/>
        </p:nvSpPr>
        <p:spPr>
          <a:xfrm>
            <a:off x="0" y="1025495"/>
            <a:ext cx="12058116" cy="1754326"/>
          </a:xfrm>
          <a:prstGeom prst="rect">
            <a:avLst/>
          </a:prstGeom>
          <a:noFill/>
        </p:spPr>
        <p:txBody>
          <a:bodyPr wrap="square" rtlCol="1">
            <a:spAutoFit/>
          </a:bodyPr>
          <a:lstStyle/>
          <a:p>
            <a:pPr algn="l"/>
            <a:r>
              <a:rPr lang="en-US" dirty="0"/>
              <a:t>The last thing of physical qualities that we that we checked is the prefer foot of the players in the game.</a:t>
            </a:r>
          </a:p>
          <a:p>
            <a:pPr algn="l"/>
            <a:endParaRPr lang="en-US" dirty="0"/>
          </a:p>
          <a:p>
            <a:pPr algn="l"/>
            <a:r>
              <a:rPr lang="en-US" dirty="0"/>
              <a:t>We found out that there are far more right footed players than left footed players.</a:t>
            </a:r>
          </a:p>
          <a:p>
            <a:pPr algn="l"/>
            <a:endParaRPr lang="en-US" dirty="0"/>
          </a:p>
          <a:p>
            <a:pPr algn="l"/>
            <a:r>
              <a:rPr lang="en-US" dirty="0"/>
              <a:t>We also checked the top 10 players for each foot, we can see that also with the top players there are far more right footed players and 39 from top 49 players in the game are right footed.  </a:t>
            </a:r>
            <a:endParaRPr lang="he-IL" dirty="0"/>
          </a:p>
        </p:txBody>
      </p:sp>
    </p:spTree>
    <p:extLst>
      <p:ext uri="{BB962C8B-B14F-4D97-AF65-F5344CB8AC3E}">
        <p14:creationId xmlns:p14="http://schemas.microsoft.com/office/powerpoint/2010/main" val="9292398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922946" y="1"/>
            <a:ext cx="10430854" cy="1102406"/>
          </a:xfrm>
        </p:spPr>
        <p:txBody>
          <a:bodyPr>
            <a:normAutofit fontScale="90000"/>
          </a:bodyPr>
          <a:lstStyle/>
          <a:p>
            <a:pPr algn="ctr"/>
            <a:r>
              <a:rPr lang="en-US" b="1"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t>EDA </a:t>
            </a:r>
            <a:br>
              <a:rPr lang="en-US" b="1"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br>
            <a:r>
              <a:rPr lang="en-US" b="1"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t>top players and teams</a:t>
            </a:r>
            <a:endParaRPr lang="he-IL" dirty="0"/>
          </a:p>
        </p:txBody>
      </p:sp>
      <p:pic>
        <p:nvPicPr>
          <p:cNvPr id="4" name="מציין מיקום תוכן 3"/>
          <p:cNvPicPr>
            <a:picLocks noGrp="1" noChangeAspect="1"/>
          </p:cNvPicPr>
          <p:nvPr>
            <p:ph idx="1"/>
          </p:nvPr>
        </p:nvPicPr>
        <p:blipFill>
          <a:blip r:embed="rId2"/>
          <a:stretch>
            <a:fillRect/>
          </a:stretch>
        </p:blipFill>
        <p:spPr>
          <a:xfrm>
            <a:off x="9654700" y="3792457"/>
            <a:ext cx="2537300" cy="3065543"/>
          </a:xfrm>
          <a:prstGeom prst="rect">
            <a:avLst/>
          </a:prstGeom>
        </p:spPr>
      </p:pic>
      <p:pic>
        <p:nvPicPr>
          <p:cNvPr id="6" name="תמונה 5"/>
          <p:cNvPicPr>
            <a:picLocks noChangeAspect="1"/>
          </p:cNvPicPr>
          <p:nvPr/>
        </p:nvPicPr>
        <p:blipFill>
          <a:blip r:embed="rId3"/>
          <a:stretch>
            <a:fillRect/>
          </a:stretch>
        </p:blipFill>
        <p:spPr>
          <a:xfrm>
            <a:off x="5569195" y="4115622"/>
            <a:ext cx="3725966" cy="2801838"/>
          </a:xfrm>
          <a:prstGeom prst="rect">
            <a:avLst/>
          </a:prstGeom>
        </p:spPr>
      </p:pic>
      <p:sp>
        <p:nvSpPr>
          <p:cNvPr id="7" name="TextBox 6"/>
          <p:cNvSpPr txBox="1"/>
          <p:nvPr/>
        </p:nvSpPr>
        <p:spPr>
          <a:xfrm>
            <a:off x="10546222" y="3561733"/>
            <a:ext cx="1615155" cy="369332"/>
          </a:xfrm>
          <a:prstGeom prst="rect">
            <a:avLst/>
          </a:prstGeom>
          <a:noFill/>
        </p:spPr>
        <p:txBody>
          <a:bodyPr wrap="square" rtlCol="1">
            <a:spAutoFit/>
          </a:bodyPr>
          <a:lstStyle/>
          <a:p>
            <a:r>
              <a:rPr lang="en-US" dirty="0"/>
              <a:t>(1)</a:t>
            </a:r>
            <a:endParaRPr lang="he-IL" dirty="0"/>
          </a:p>
        </p:txBody>
      </p:sp>
      <p:sp>
        <p:nvSpPr>
          <p:cNvPr id="8" name="TextBox 7"/>
          <p:cNvSpPr txBox="1"/>
          <p:nvPr/>
        </p:nvSpPr>
        <p:spPr>
          <a:xfrm>
            <a:off x="7332292" y="3582612"/>
            <a:ext cx="1363637" cy="646331"/>
          </a:xfrm>
          <a:prstGeom prst="rect">
            <a:avLst/>
          </a:prstGeom>
          <a:noFill/>
        </p:spPr>
        <p:txBody>
          <a:bodyPr wrap="square" rtlCol="1">
            <a:spAutoFit/>
          </a:bodyPr>
          <a:lstStyle/>
          <a:p>
            <a:r>
              <a:rPr lang="en-US" dirty="0"/>
              <a:t>(2)</a:t>
            </a:r>
            <a:endParaRPr lang="he-IL" dirty="0"/>
          </a:p>
          <a:p>
            <a:endParaRPr lang="he-IL" dirty="0"/>
          </a:p>
        </p:txBody>
      </p:sp>
      <p:sp>
        <p:nvSpPr>
          <p:cNvPr id="9" name="TextBox 8"/>
          <p:cNvSpPr txBox="1"/>
          <p:nvPr/>
        </p:nvSpPr>
        <p:spPr>
          <a:xfrm>
            <a:off x="3061277" y="3681361"/>
            <a:ext cx="1743342" cy="646331"/>
          </a:xfrm>
          <a:prstGeom prst="rect">
            <a:avLst/>
          </a:prstGeom>
          <a:noFill/>
        </p:spPr>
        <p:txBody>
          <a:bodyPr wrap="square" rtlCol="1">
            <a:spAutoFit/>
          </a:bodyPr>
          <a:lstStyle/>
          <a:p>
            <a:r>
              <a:rPr lang="en-US" dirty="0"/>
              <a:t>(3)</a:t>
            </a:r>
            <a:endParaRPr lang="he-IL" dirty="0"/>
          </a:p>
          <a:p>
            <a:endParaRPr lang="he-IL" dirty="0"/>
          </a:p>
        </p:txBody>
      </p:sp>
      <p:sp>
        <p:nvSpPr>
          <p:cNvPr id="10" name="TextBox 9"/>
          <p:cNvSpPr txBox="1"/>
          <p:nvPr/>
        </p:nvSpPr>
        <p:spPr>
          <a:xfrm>
            <a:off x="111095" y="1102407"/>
            <a:ext cx="12050282" cy="2862322"/>
          </a:xfrm>
          <a:prstGeom prst="rect">
            <a:avLst/>
          </a:prstGeom>
          <a:noFill/>
        </p:spPr>
        <p:txBody>
          <a:bodyPr wrap="square" rtlCol="1">
            <a:spAutoFit/>
          </a:bodyPr>
          <a:lstStyle/>
          <a:p>
            <a:pPr algn="l"/>
            <a:r>
              <a:rPr lang="en-US" dirty="0"/>
              <a:t>In the first data (1) we checked which are the top 10 teams in the game that have the most average rating of players.</a:t>
            </a:r>
          </a:p>
          <a:p>
            <a:pPr algn="l"/>
            <a:r>
              <a:rPr lang="en-US" dirty="0"/>
              <a:t>We found out that </a:t>
            </a:r>
            <a:r>
              <a:rPr lang="en-US" dirty="0" err="1"/>
              <a:t>Piemonte</a:t>
            </a:r>
            <a:r>
              <a:rPr lang="en-US" dirty="0"/>
              <a:t> </a:t>
            </a:r>
            <a:r>
              <a:rPr lang="en-US" dirty="0" err="1"/>
              <a:t>Calcio</a:t>
            </a:r>
            <a:r>
              <a:rPr lang="en-US" dirty="0"/>
              <a:t> (</a:t>
            </a:r>
            <a:r>
              <a:rPr lang="en-US" dirty="0" err="1"/>
              <a:t>Juventus</a:t>
            </a:r>
            <a:r>
              <a:rPr lang="en-US" dirty="0"/>
              <a:t>) and Bayern Munich have players that their average raring are more than 80.</a:t>
            </a:r>
          </a:p>
          <a:p>
            <a:pPr algn="l"/>
            <a:endParaRPr lang="en-US" dirty="0"/>
          </a:p>
          <a:p>
            <a:pPr algn="l"/>
            <a:r>
              <a:rPr lang="en-US" dirty="0"/>
              <a:t>In the second data (2) we checked which teams have the most 85+ rating players (top players). We found out that although </a:t>
            </a:r>
            <a:r>
              <a:rPr lang="en-US" dirty="0" err="1"/>
              <a:t>Juventus</a:t>
            </a:r>
            <a:r>
              <a:rPr lang="en-US" dirty="0"/>
              <a:t> are the top team in data (1),  they are just in 6</a:t>
            </a:r>
            <a:r>
              <a:rPr lang="en-US" baseline="30000" dirty="0"/>
              <a:t>th</a:t>
            </a:r>
            <a:r>
              <a:rPr lang="en-US" dirty="0"/>
              <a:t> rank of the top players list.  </a:t>
            </a:r>
          </a:p>
          <a:p>
            <a:pPr algn="l"/>
            <a:endParaRPr lang="en-US" dirty="0"/>
          </a:p>
          <a:p>
            <a:pPr algn="l"/>
            <a:r>
              <a:rPr lang="en-US" dirty="0"/>
              <a:t>In the third data (3) we checked which are the most talented players in the game, which players can get the most improvement in the game. As we thought, we found out that all the players in the list are very young and just one player of them older than 16 years old. We also find that all the players in this list have the same room to improve, each one of them can improve his rating by 23. </a:t>
            </a:r>
            <a:endParaRPr lang="he-IL" dirty="0"/>
          </a:p>
        </p:txBody>
      </p:sp>
      <p:pic>
        <p:nvPicPr>
          <p:cNvPr id="12" name="תמונה 11"/>
          <p:cNvPicPr>
            <a:picLocks noChangeAspect="1"/>
          </p:cNvPicPr>
          <p:nvPr/>
        </p:nvPicPr>
        <p:blipFill>
          <a:blip r:embed="rId4"/>
          <a:stretch>
            <a:fillRect/>
          </a:stretch>
        </p:blipFill>
        <p:spPr>
          <a:xfrm>
            <a:off x="376015" y="4004527"/>
            <a:ext cx="4413292" cy="2790288"/>
          </a:xfrm>
          <a:prstGeom prst="rect">
            <a:avLst/>
          </a:prstGeom>
        </p:spPr>
      </p:pic>
    </p:spTree>
    <p:extLst>
      <p:ext uri="{BB962C8B-B14F-4D97-AF65-F5344CB8AC3E}">
        <p14:creationId xmlns:p14="http://schemas.microsoft.com/office/powerpoint/2010/main" val="1395767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838200" y="25637"/>
            <a:ext cx="10515600" cy="931492"/>
          </a:xfrm>
        </p:spPr>
        <p:txBody>
          <a:bodyPr>
            <a:normAutofit fontScale="90000"/>
          </a:bodyPr>
          <a:lstStyle/>
          <a:p>
            <a:pPr algn="ctr"/>
            <a:r>
              <a:rPr lang="en-US" b="1"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t>EDA </a:t>
            </a:r>
            <a:br>
              <a:rPr lang="en-US" b="1"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br>
            <a:r>
              <a:rPr lang="en-US" b="1"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t>top players and teams</a:t>
            </a:r>
            <a:endParaRPr lang="he-IL" dirty="0"/>
          </a:p>
        </p:txBody>
      </p:sp>
      <p:pic>
        <p:nvPicPr>
          <p:cNvPr id="5" name="תמונה 4"/>
          <p:cNvPicPr>
            <a:picLocks noChangeAspect="1"/>
          </p:cNvPicPr>
          <p:nvPr/>
        </p:nvPicPr>
        <p:blipFill>
          <a:blip r:embed="rId2"/>
          <a:stretch>
            <a:fillRect/>
          </a:stretch>
        </p:blipFill>
        <p:spPr>
          <a:xfrm>
            <a:off x="7171167" y="3969505"/>
            <a:ext cx="4935375" cy="2714457"/>
          </a:xfrm>
          <a:prstGeom prst="rect">
            <a:avLst/>
          </a:prstGeom>
        </p:spPr>
      </p:pic>
      <p:pic>
        <p:nvPicPr>
          <p:cNvPr id="7" name="תמונה 6"/>
          <p:cNvPicPr>
            <a:picLocks noChangeAspect="1"/>
          </p:cNvPicPr>
          <p:nvPr/>
        </p:nvPicPr>
        <p:blipFill>
          <a:blip r:embed="rId3"/>
          <a:stretch>
            <a:fillRect/>
          </a:stretch>
        </p:blipFill>
        <p:spPr>
          <a:xfrm>
            <a:off x="8307492" y="1042587"/>
            <a:ext cx="3799050" cy="2669743"/>
          </a:xfrm>
          <a:prstGeom prst="rect">
            <a:avLst/>
          </a:prstGeom>
        </p:spPr>
      </p:pic>
      <p:sp>
        <p:nvSpPr>
          <p:cNvPr id="8" name="TextBox 7"/>
          <p:cNvSpPr txBox="1"/>
          <p:nvPr/>
        </p:nvSpPr>
        <p:spPr>
          <a:xfrm>
            <a:off x="119641" y="1418602"/>
            <a:ext cx="6956277" cy="3970318"/>
          </a:xfrm>
          <a:prstGeom prst="rect">
            <a:avLst/>
          </a:prstGeom>
          <a:noFill/>
        </p:spPr>
        <p:txBody>
          <a:bodyPr wrap="square" rtlCol="1">
            <a:spAutoFit/>
          </a:bodyPr>
          <a:lstStyle/>
          <a:p>
            <a:pPr algn="l"/>
            <a:r>
              <a:rPr lang="en-US" dirty="0"/>
              <a:t>The last thing that we explored is the top 100 players by positions and clubs.</a:t>
            </a:r>
            <a:endParaRPr lang="he-IL" dirty="0"/>
          </a:p>
          <a:p>
            <a:pPr algn="l"/>
            <a:endParaRPr lang="he-IL" dirty="0"/>
          </a:p>
          <a:p>
            <a:pPr algn="l"/>
            <a:r>
              <a:rPr lang="en-US" dirty="0"/>
              <a:t>We found out that there are no LWB or RWB players in the top 100.</a:t>
            </a:r>
          </a:p>
          <a:p>
            <a:pPr algn="l"/>
            <a:r>
              <a:rPr lang="en-US" dirty="0"/>
              <a:t>We can also see that Central Back (CB) is the most common position among top 100 players of the game. Immediately after that appears goal-keeper (GK) and Striker (ST). We can also see that there is just 1 Left Midfielder (LM) in the top 100.</a:t>
            </a:r>
          </a:p>
          <a:p>
            <a:pPr algn="l"/>
            <a:endParaRPr lang="en-US" dirty="0"/>
          </a:p>
          <a:p>
            <a:pPr algn="l"/>
            <a:r>
              <a:rPr lang="en-US" dirty="0"/>
              <a:t>We found out that Barcelona have the most players in the list of the top 100, they have 11 players in the list, a little before Real Madrid and Manchester City that have 10 players in the list.</a:t>
            </a:r>
          </a:p>
          <a:p>
            <a:pPr algn="l"/>
            <a:r>
              <a:rPr lang="en-US" dirty="0"/>
              <a:t>We also see that the top 100 players come from 26 different clubs.   </a:t>
            </a:r>
          </a:p>
          <a:p>
            <a:pPr algn="l"/>
            <a:endParaRPr lang="he-IL" dirty="0"/>
          </a:p>
        </p:txBody>
      </p:sp>
    </p:spTree>
    <p:extLst>
      <p:ext uri="{BB962C8B-B14F-4D97-AF65-F5344CB8AC3E}">
        <p14:creationId xmlns:p14="http://schemas.microsoft.com/office/powerpoint/2010/main" val="28390867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838200" y="111095"/>
            <a:ext cx="10515600" cy="1786071"/>
          </a:xfrm>
        </p:spPr>
        <p:txBody>
          <a:bodyPr>
            <a:normAutofit fontScale="90000"/>
          </a:bodyPr>
          <a:lstStyle/>
          <a:p>
            <a:pPr algn="ctr"/>
            <a:r>
              <a:rPr lang="en-US" sz="5300" b="1" dirty="0">
                <a:latin typeface="Aharoni" panose="02010803020104030203" pitchFamily="2" charset="-79"/>
                <a:cs typeface="Aharoni" panose="02010803020104030203" pitchFamily="2" charset="-79"/>
              </a:rPr>
              <a:t>Machine</a:t>
            </a:r>
            <a:r>
              <a:rPr lang="en-US" b="1" dirty="0">
                <a:latin typeface="Aharoni" panose="02010803020104030203" pitchFamily="2" charset="-79"/>
                <a:cs typeface="Aharoni" panose="02010803020104030203" pitchFamily="2" charset="-79"/>
              </a:rPr>
              <a:t> </a:t>
            </a:r>
            <a:br>
              <a:rPr lang="en-US" b="1" dirty="0">
                <a:latin typeface="Aharoni" panose="02010803020104030203" pitchFamily="2" charset="-79"/>
                <a:cs typeface="Aharoni" panose="02010803020104030203" pitchFamily="2" charset="-79"/>
              </a:rPr>
            </a:br>
            <a:r>
              <a:rPr lang="en-US" sz="5300" b="1" dirty="0">
                <a:latin typeface="Aharoni" panose="02010803020104030203" pitchFamily="2" charset="-79"/>
                <a:cs typeface="Aharoni" panose="02010803020104030203" pitchFamily="2" charset="-79"/>
              </a:rPr>
              <a:t>Learning</a:t>
            </a:r>
            <a:br>
              <a:rPr lang="he-IL" b="1" dirty="0">
                <a:latin typeface="Aharoni" panose="02010803020104030203" pitchFamily="2" charset="-79"/>
                <a:cs typeface="Aharoni" panose="02010803020104030203" pitchFamily="2" charset="-79"/>
              </a:rPr>
            </a:br>
            <a:endParaRPr lang="he-IL" dirty="0"/>
          </a:p>
        </p:txBody>
      </p:sp>
      <p:pic>
        <p:nvPicPr>
          <p:cNvPr id="4" name="מציין מיקום תוכן 5">
            <a:extLst>
              <a:ext uri="{FF2B5EF4-FFF2-40B4-BE49-F238E27FC236}">
                <a16:creationId xmlns:a16="http://schemas.microsoft.com/office/drawing/2014/main" id="{DB112651-4E22-4EDC-A2AD-144CA6D583B5}"/>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960778" y="3338529"/>
            <a:ext cx="6231222" cy="3271392"/>
          </a:xfrm>
          <a:prstGeom prst="rect">
            <a:avLst/>
          </a:prstGeom>
        </p:spPr>
      </p:pic>
      <p:sp>
        <p:nvSpPr>
          <p:cNvPr id="5" name="מלבן 4"/>
          <p:cNvSpPr/>
          <p:nvPr/>
        </p:nvSpPr>
        <p:spPr>
          <a:xfrm>
            <a:off x="450078" y="2061257"/>
            <a:ext cx="6899305" cy="2554545"/>
          </a:xfrm>
          <a:prstGeom prst="rect">
            <a:avLst/>
          </a:prstGeom>
        </p:spPr>
        <p:txBody>
          <a:bodyPr wrap="square">
            <a:spAutoFit/>
          </a:bodyPr>
          <a:lstStyle/>
          <a:p>
            <a:pPr algn="l"/>
            <a:r>
              <a:rPr lang="en-US" sz="2400" dirty="0"/>
              <a:t>Since it is reasonable to think that there could be a linear relationship between a player’s market value and how good they are(rating).</a:t>
            </a:r>
            <a:endParaRPr lang="he-IL" sz="2400" dirty="0"/>
          </a:p>
          <a:p>
            <a:pPr algn="l"/>
            <a:endParaRPr lang="en-US" sz="2400" dirty="0"/>
          </a:p>
          <a:p>
            <a:pPr algn="l"/>
            <a:r>
              <a:rPr lang="en-US" sz="2400" dirty="0"/>
              <a:t>Then we can create model applying linear regression.</a:t>
            </a:r>
          </a:p>
          <a:p>
            <a:pPr algn="l"/>
            <a:r>
              <a:rPr lang="en-US" sz="2400" dirty="0"/>
              <a:t>We used </a:t>
            </a:r>
            <a:r>
              <a:rPr lang="en-US" sz="2400" dirty="0" err="1"/>
              <a:t>scikit</a:t>
            </a:r>
            <a:r>
              <a:rPr lang="en-US" sz="2400" dirty="0"/>
              <a:t> learn.</a:t>
            </a:r>
          </a:p>
          <a:p>
            <a:pPr algn="l"/>
            <a:endParaRPr lang="he-IL" sz="1600" dirty="0"/>
          </a:p>
        </p:txBody>
      </p:sp>
    </p:spTree>
    <p:extLst>
      <p:ext uri="{BB962C8B-B14F-4D97-AF65-F5344CB8AC3E}">
        <p14:creationId xmlns:p14="http://schemas.microsoft.com/office/powerpoint/2010/main" val="10986999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תיבת טקסט 8">
            <a:extLst>
              <a:ext uri="{FF2B5EF4-FFF2-40B4-BE49-F238E27FC236}">
                <a16:creationId xmlns:a16="http://schemas.microsoft.com/office/drawing/2014/main" id="{E54D9246-A135-4A36-8E33-31D17F7854A6}"/>
              </a:ext>
            </a:extLst>
          </p:cNvPr>
          <p:cNvSpPr txBox="1"/>
          <p:nvPr/>
        </p:nvSpPr>
        <p:spPr>
          <a:xfrm>
            <a:off x="239283" y="2050992"/>
            <a:ext cx="4939468" cy="1938992"/>
          </a:xfrm>
          <a:prstGeom prst="rect">
            <a:avLst/>
          </a:prstGeom>
          <a:noFill/>
        </p:spPr>
        <p:txBody>
          <a:bodyPr wrap="square" rtlCol="1">
            <a:spAutoFit/>
          </a:bodyPr>
          <a:lstStyle/>
          <a:p>
            <a:pPr algn="l"/>
            <a:r>
              <a:rPr lang="en-US" sz="2000" dirty="0">
                <a:solidFill>
                  <a:prstClr val="black"/>
                </a:solidFill>
              </a:rPr>
              <a:t>It may seem like our model  not shown very good results. That’s just because the predictions seem to be pretty accurate for those players with a value lower than €30M. </a:t>
            </a:r>
          </a:p>
          <a:p>
            <a:pPr algn="l"/>
            <a:r>
              <a:rPr lang="en-US" sz="2000" dirty="0">
                <a:solidFill>
                  <a:prstClr val="black"/>
                </a:solidFill>
              </a:rPr>
              <a:t>Those players represent 99.33% of the total players !</a:t>
            </a:r>
            <a:endParaRPr lang="he-IL" sz="2000" dirty="0">
              <a:solidFill>
                <a:prstClr val="black"/>
              </a:solidFill>
            </a:endParaRPr>
          </a:p>
        </p:txBody>
      </p:sp>
      <p:pic>
        <p:nvPicPr>
          <p:cNvPr id="11" name="תמונה 10">
            <a:extLst>
              <a:ext uri="{FF2B5EF4-FFF2-40B4-BE49-F238E27FC236}">
                <a16:creationId xmlns:a16="http://schemas.microsoft.com/office/drawing/2014/main" id="{5AFABFA3-0F98-4BB6-A149-B6F70F41ED10}"/>
              </a:ext>
            </a:extLst>
          </p:cNvPr>
          <p:cNvPicPr>
            <a:picLocks noChangeAspect="1"/>
          </p:cNvPicPr>
          <p:nvPr/>
        </p:nvPicPr>
        <p:blipFill>
          <a:blip r:embed="rId2"/>
          <a:stretch>
            <a:fillRect/>
          </a:stretch>
        </p:blipFill>
        <p:spPr>
          <a:xfrm>
            <a:off x="5798975" y="2173157"/>
            <a:ext cx="6007141" cy="3845088"/>
          </a:xfrm>
          <a:prstGeom prst="rect">
            <a:avLst/>
          </a:prstGeom>
        </p:spPr>
      </p:pic>
      <p:sp>
        <p:nvSpPr>
          <p:cNvPr id="12" name="תיבת טקסט 11">
            <a:extLst>
              <a:ext uri="{FF2B5EF4-FFF2-40B4-BE49-F238E27FC236}">
                <a16:creationId xmlns:a16="http://schemas.microsoft.com/office/drawing/2014/main" id="{5E1E84F5-307B-4D7A-BD9F-0759CF303F8D}"/>
              </a:ext>
            </a:extLst>
          </p:cNvPr>
          <p:cNvSpPr txBox="1"/>
          <p:nvPr/>
        </p:nvSpPr>
        <p:spPr>
          <a:xfrm>
            <a:off x="373747" y="4377303"/>
            <a:ext cx="3498979" cy="1107996"/>
          </a:xfrm>
          <a:prstGeom prst="rect">
            <a:avLst/>
          </a:prstGeom>
          <a:noFill/>
        </p:spPr>
        <p:txBody>
          <a:bodyPr wrap="square" rtlCol="1">
            <a:spAutoFit/>
          </a:bodyPr>
          <a:lstStyle/>
          <a:p>
            <a:pPr algn="l"/>
            <a:r>
              <a:rPr lang="en-US" sz="2400" dirty="0">
                <a:solidFill>
                  <a:prstClr val="black"/>
                </a:solidFill>
              </a:rPr>
              <a:t>We have 52% accuracy with that method.</a:t>
            </a:r>
          </a:p>
          <a:p>
            <a:pPr algn="l"/>
            <a:endParaRPr lang="he-IL" dirty="0">
              <a:solidFill>
                <a:prstClr val="black"/>
              </a:solidFill>
            </a:endParaRPr>
          </a:p>
        </p:txBody>
      </p:sp>
      <p:sp>
        <p:nvSpPr>
          <p:cNvPr id="15" name="תיבת טקסט 14">
            <a:extLst>
              <a:ext uri="{FF2B5EF4-FFF2-40B4-BE49-F238E27FC236}">
                <a16:creationId xmlns:a16="http://schemas.microsoft.com/office/drawing/2014/main" id="{EAE8AFFA-C48D-4444-840F-3966B607E7A6}"/>
              </a:ext>
            </a:extLst>
          </p:cNvPr>
          <p:cNvSpPr txBox="1"/>
          <p:nvPr/>
        </p:nvSpPr>
        <p:spPr>
          <a:xfrm>
            <a:off x="2948473" y="524900"/>
            <a:ext cx="5701004" cy="584775"/>
          </a:xfrm>
          <a:prstGeom prst="rect">
            <a:avLst/>
          </a:prstGeom>
          <a:noFill/>
        </p:spPr>
        <p:txBody>
          <a:bodyPr wrap="square" rtlCol="1">
            <a:spAutoFit/>
          </a:bodyPr>
          <a:lstStyle/>
          <a:p>
            <a:pPr algn="ctr"/>
            <a:r>
              <a:rPr lang="en-US" sz="3200" dirty="0">
                <a:solidFill>
                  <a:prstClr val="black"/>
                </a:solidFill>
                <a:latin typeface="Aharoni" panose="02010803020104030203" pitchFamily="2" charset="-79"/>
                <a:cs typeface="Aharoni" panose="02010803020104030203" pitchFamily="2" charset="-79"/>
              </a:rPr>
              <a:t>Predict rating by value</a:t>
            </a:r>
            <a:endParaRPr lang="he-IL" sz="3200" dirty="0">
              <a:solidFill>
                <a:prstClr val="black"/>
              </a:solidFill>
              <a:latin typeface="Aharoni" panose="02010803020104030203" pitchFamily="2" charset="-79"/>
              <a:cs typeface="Aharoni" panose="02010803020104030203" pitchFamily="2" charset="-79"/>
            </a:endParaRPr>
          </a:p>
        </p:txBody>
      </p:sp>
      <p:sp>
        <p:nvSpPr>
          <p:cNvPr id="16" name="תיבת טקסט 15">
            <a:extLst>
              <a:ext uri="{FF2B5EF4-FFF2-40B4-BE49-F238E27FC236}">
                <a16:creationId xmlns:a16="http://schemas.microsoft.com/office/drawing/2014/main" id="{94079886-8C30-4851-BD27-E905F81085BA}"/>
              </a:ext>
            </a:extLst>
          </p:cNvPr>
          <p:cNvSpPr txBox="1"/>
          <p:nvPr/>
        </p:nvSpPr>
        <p:spPr>
          <a:xfrm>
            <a:off x="4366726" y="1109007"/>
            <a:ext cx="2864498" cy="738664"/>
          </a:xfrm>
          <a:prstGeom prst="rect">
            <a:avLst/>
          </a:prstGeom>
          <a:noFill/>
        </p:spPr>
        <p:txBody>
          <a:bodyPr wrap="square" rtlCol="1">
            <a:spAutoFit/>
          </a:bodyPr>
          <a:lstStyle/>
          <a:p>
            <a:pPr algn="ctr"/>
            <a:r>
              <a:rPr lang="en-US" sz="2400" b="1" dirty="0">
                <a:solidFill>
                  <a:prstClr val="black"/>
                </a:solidFill>
                <a:latin typeface="Aharoni" panose="02010803020104030203" pitchFamily="2" charset="-79"/>
                <a:cs typeface="Aharoni" panose="02010803020104030203" pitchFamily="2" charset="-79"/>
              </a:rPr>
              <a:t>Linear Regression</a:t>
            </a:r>
          </a:p>
          <a:p>
            <a:pPr algn="ctr"/>
            <a:endParaRPr lang="he-IL" dirty="0">
              <a:solidFill>
                <a:prstClr val="black"/>
              </a:solidFill>
            </a:endParaRPr>
          </a:p>
        </p:txBody>
      </p:sp>
    </p:spTree>
    <p:extLst>
      <p:ext uri="{BB962C8B-B14F-4D97-AF65-F5344CB8AC3E}">
        <p14:creationId xmlns:p14="http://schemas.microsoft.com/office/powerpoint/2010/main" val="32713096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4810A778-A674-4E21-A2CB-A8784CB9C3FB}"/>
              </a:ext>
            </a:extLst>
          </p:cNvPr>
          <p:cNvPicPr>
            <a:picLocks noChangeAspect="1"/>
          </p:cNvPicPr>
          <p:nvPr/>
        </p:nvPicPr>
        <p:blipFill>
          <a:blip r:embed="rId2"/>
          <a:stretch>
            <a:fillRect/>
          </a:stretch>
        </p:blipFill>
        <p:spPr>
          <a:xfrm>
            <a:off x="6197762" y="2448509"/>
            <a:ext cx="5390859" cy="3618354"/>
          </a:xfrm>
          <a:prstGeom prst="rect">
            <a:avLst/>
          </a:prstGeom>
        </p:spPr>
      </p:pic>
      <p:sp>
        <p:nvSpPr>
          <p:cNvPr id="7" name="תיבת טקסט 6">
            <a:extLst>
              <a:ext uri="{FF2B5EF4-FFF2-40B4-BE49-F238E27FC236}">
                <a16:creationId xmlns:a16="http://schemas.microsoft.com/office/drawing/2014/main" id="{139D5DC1-450A-4FC1-8B53-1AA4E3E0F15D}"/>
              </a:ext>
            </a:extLst>
          </p:cNvPr>
          <p:cNvSpPr txBox="1"/>
          <p:nvPr/>
        </p:nvSpPr>
        <p:spPr>
          <a:xfrm>
            <a:off x="2948473" y="524900"/>
            <a:ext cx="5701004" cy="584775"/>
          </a:xfrm>
          <a:prstGeom prst="rect">
            <a:avLst/>
          </a:prstGeom>
          <a:noFill/>
        </p:spPr>
        <p:txBody>
          <a:bodyPr wrap="square" rtlCol="1">
            <a:spAutoFit/>
          </a:bodyPr>
          <a:lstStyle/>
          <a:p>
            <a:pPr algn="ctr"/>
            <a:r>
              <a:rPr lang="en-US" sz="3200" dirty="0">
                <a:solidFill>
                  <a:prstClr val="black"/>
                </a:solidFill>
                <a:latin typeface="Aharoni" panose="02010803020104030203" pitchFamily="2" charset="-79"/>
                <a:cs typeface="Aharoni" panose="02010803020104030203" pitchFamily="2" charset="-79"/>
              </a:rPr>
              <a:t>Predict rating by value</a:t>
            </a:r>
            <a:endParaRPr lang="he-IL" sz="3200" dirty="0">
              <a:solidFill>
                <a:prstClr val="black"/>
              </a:solidFill>
              <a:latin typeface="Aharoni" panose="02010803020104030203" pitchFamily="2" charset="-79"/>
              <a:cs typeface="Aharoni" panose="02010803020104030203" pitchFamily="2" charset="-79"/>
            </a:endParaRPr>
          </a:p>
        </p:txBody>
      </p:sp>
      <p:sp>
        <p:nvSpPr>
          <p:cNvPr id="9" name="תיבת טקסט 8">
            <a:extLst>
              <a:ext uri="{FF2B5EF4-FFF2-40B4-BE49-F238E27FC236}">
                <a16:creationId xmlns:a16="http://schemas.microsoft.com/office/drawing/2014/main" id="{F6598DD5-F835-47FF-8914-57DFF2576BB8}"/>
              </a:ext>
            </a:extLst>
          </p:cNvPr>
          <p:cNvSpPr txBox="1"/>
          <p:nvPr/>
        </p:nvSpPr>
        <p:spPr>
          <a:xfrm>
            <a:off x="3480319" y="1079719"/>
            <a:ext cx="4422710" cy="738664"/>
          </a:xfrm>
          <a:prstGeom prst="rect">
            <a:avLst/>
          </a:prstGeom>
          <a:noFill/>
        </p:spPr>
        <p:txBody>
          <a:bodyPr wrap="square" rtlCol="1">
            <a:spAutoFit/>
          </a:bodyPr>
          <a:lstStyle/>
          <a:p>
            <a:pPr algn="ctr"/>
            <a:r>
              <a:rPr lang="en-US" sz="2400" b="1" dirty="0">
                <a:solidFill>
                  <a:prstClr val="black"/>
                </a:solidFill>
                <a:latin typeface="Aharoni" panose="02010803020104030203" pitchFamily="2" charset="-79"/>
                <a:cs typeface="Aharoni" panose="02010803020104030203" pitchFamily="2" charset="-79"/>
              </a:rPr>
              <a:t>Support Vector Regression</a:t>
            </a:r>
          </a:p>
          <a:p>
            <a:pPr algn="ctr"/>
            <a:endParaRPr lang="he-IL" dirty="0">
              <a:solidFill>
                <a:prstClr val="black"/>
              </a:solidFill>
            </a:endParaRPr>
          </a:p>
        </p:txBody>
      </p:sp>
      <p:sp>
        <p:nvSpPr>
          <p:cNvPr id="10" name="תיבת טקסט 9">
            <a:extLst>
              <a:ext uri="{FF2B5EF4-FFF2-40B4-BE49-F238E27FC236}">
                <a16:creationId xmlns:a16="http://schemas.microsoft.com/office/drawing/2014/main" id="{C25A66EE-0C58-4BBD-AE6E-03D5524B3385}"/>
              </a:ext>
            </a:extLst>
          </p:cNvPr>
          <p:cNvSpPr txBox="1"/>
          <p:nvPr/>
        </p:nvSpPr>
        <p:spPr>
          <a:xfrm>
            <a:off x="272594" y="2448509"/>
            <a:ext cx="5205260" cy="2800767"/>
          </a:xfrm>
          <a:prstGeom prst="rect">
            <a:avLst/>
          </a:prstGeom>
          <a:noFill/>
        </p:spPr>
        <p:txBody>
          <a:bodyPr wrap="square" rtlCol="1">
            <a:spAutoFit/>
          </a:bodyPr>
          <a:lstStyle/>
          <a:p>
            <a:pPr algn="l"/>
            <a:r>
              <a:rPr lang="en-US" sz="2400" dirty="0">
                <a:solidFill>
                  <a:prstClr val="black"/>
                </a:solidFill>
              </a:rPr>
              <a:t>We Use the </a:t>
            </a:r>
            <a:r>
              <a:rPr lang="en-US" sz="2400" dirty="0">
                <a:solidFill>
                  <a:prstClr val="black"/>
                </a:solidFill>
                <a:cs typeface="Aharoni" panose="02010803020104030203" pitchFamily="2" charset="-79"/>
              </a:rPr>
              <a:t>Support Vector Regression</a:t>
            </a:r>
          </a:p>
          <a:p>
            <a:pPr algn="l"/>
            <a:r>
              <a:rPr lang="en-US" sz="2400" dirty="0">
                <a:solidFill>
                  <a:prstClr val="black"/>
                </a:solidFill>
              </a:rPr>
              <a:t>implementation with a radial basis function .</a:t>
            </a:r>
          </a:p>
          <a:p>
            <a:pPr algn="l"/>
            <a:r>
              <a:rPr lang="en-US" sz="2400" dirty="0">
                <a:solidFill>
                  <a:prstClr val="black"/>
                </a:solidFill>
              </a:rPr>
              <a:t>We increase our accuracy.</a:t>
            </a:r>
          </a:p>
          <a:p>
            <a:pPr algn="l"/>
            <a:endParaRPr lang="en-US" sz="2400" dirty="0">
              <a:solidFill>
                <a:prstClr val="black"/>
              </a:solidFill>
            </a:endParaRPr>
          </a:p>
          <a:p>
            <a:pPr algn="l"/>
            <a:r>
              <a:rPr lang="en-US" sz="2800" dirty="0">
                <a:solidFill>
                  <a:prstClr val="black"/>
                </a:solidFill>
              </a:rPr>
              <a:t>we got 89% accuracy with that method.</a:t>
            </a:r>
            <a:r>
              <a:rPr lang="he-IL" sz="2800" dirty="0">
                <a:solidFill>
                  <a:prstClr val="black"/>
                </a:solidFill>
              </a:rPr>
              <a:t> </a:t>
            </a:r>
          </a:p>
        </p:txBody>
      </p:sp>
    </p:spTree>
    <p:extLst>
      <p:ext uri="{BB962C8B-B14F-4D97-AF65-F5344CB8AC3E}">
        <p14:creationId xmlns:p14="http://schemas.microsoft.com/office/powerpoint/2010/main" val="3801257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0904E50F-6CB0-4C4A-B737-094FC286FB82}"/>
              </a:ext>
            </a:extLst>
          </p:cNvPr>
          <p:cNvSpPr/>
          <p:nvPr/>
        </p:nvSpPr>
        <p:spPr>
          <a:xfrm>
            <a:off x="2408901" y="142982"/>
            <a:ext cx="6735097" cy="923330"/>
          </a:xfrm>
          <a:prstGeom prst="rect">
            <a:avLst/>
          </a:prstGeom>
          <a:noFill/>
        </p:spPr>
        <p:txBody>
          <a:bodyPr wrap="square" lIns="91440" tIns="45720" rIns="91440" bIns="45720">
            <a:spAutoFit/>
          </a:bodyPr>
          <a:lstStyle/>
          <a:p>
            <a:pPr algn="ctr"/>
            <a:r>
              <a:rPr lang="en-US" sz="5400" b="1" cap="none" spc="0" dirty="0">
                <a:ln/>
                <a:effectLst>
                  <a:outerShdw blurRad="38100" dist="19050" dir="2700000" algn="tl" rotWithShape="0">
                    <a:schemeClr val="dk1">
                      <a:lumMod val="50000"/>
                      <a:alpha val="40000"/>
                    </a:schemeClr>
                  </a:outerShdw>
                </a:effectLst>
              </a:rPr>
              <a:t>Abstract</a:t>
            </a:r>
            <a:endParaRPr lang="he-IL" sz="5400" b="1" cap="none" spc="0" dirty="0">
              <a:ln/>
              <a:effectLst>
                <a:outerShdw blurRad="38100" dist="19050" dir="2700000" algn="tl" rotWithShape="0">
                  <a:schemeClr val="dk1">
                    <a:lumMod val="50000"/>
                    <a:alpha val="40000"/>
                  </a:schemeClr>
                </a:outerShdw>
              </a:effectLst>
            </a:endParaRPr>
          </a:p>
        </p:txBody>
      </p:sp>
      <p:sp>
        <p:nvSpPr>
          <p:cNvPr id="8" name="מציין מיקום תוכן 7">
            <a:extLst>
              <a:ext uri="{FF2B5EF4-FFF2-40B4-BE49-F238E27FC236}">
                <a16:creationId xmlns:a16="http://schemas.microsoft.com/office/drawing/2014/main" id="{7A13B7B4-3AC3-4EAC-9BEC-775614CA9981}"/>
              </a:ext>
            </a:extLst>
          </p:cNvPr>
          <p:cNvSpPr>
            <a:spLocks noGrp="1"/>
          </p:cNvSpPr>
          <p:nvPr>
            <p:ph idx="1"/>
          </p:nvPr>
        </p:nvSpPr>
        <p:spPr>
          <a:xfrm>
            <a:off x="438761" y="1359517"/>
            <a:ext cx="11516805" cy="5075466"/>
          </a:xfrm>
        </p:spPr>
        <p:txBody>
          <a:bodyPr>
            <a:normAutofit fontScale="92500" lnSpcReduction="10000"/>
          </a:bodyPr>
          <a:lstStyle/>
          <a:p>
            <a:pPr marL="0" indent="0" algn="l" rtl="0">
              <a:lnSpc>
                <a:spcPct val="120000"/>
              </a:lnSpc>
              <a:buNone/>
            </a:pPr>
            <a:r>
              <a:rPr lang="en-US" sz="2200" dirty="0">
                <a:latin typeface="Calibri" panose="020F0502020204030204" pitchFamily="34" charset="0"/>
                <a:cs typeface="Calibri" panose="020F0502020204030204" pitchFamily="34" charset="0"/>
              </a:rPr>
              <a:t>In this project, we will analyze the data of </a:t>
            </a:r>
            <a:r>
              <a:rPr lang="en-US" sz="2200" b="1" dirty="0">
                <a:latin typeface="Calibri" panose="020F0502020204030204" pitchFamily="34" charset="0"/>
                <a:cs typeface="Calibri" panose="020F0502020204030204" pitchFamily="34" charset="0"/>
              </a:rPr>
              <a:t>FIFA 2020</a:t>
            </a:r>
            <a:r>
              <a:rPr lang="en-US" sz="2200" dirty="0">
                <a:latin typeface="Calibri" panose="020F0502020204030204" pitchFamily="34" charset="0"/>
                <a:cs typeface="Calibri" panose="020F0502020204030204" pitchFamily="34" charset="0"/>
              </a:rPr>
              <a:t> (football simulation video game).</a:t>
            </a:r>
          </a:p>
          <a:p>
            <a:pPr marL="0" indent="0" algn="l" rtl="0">
              <a:lnSpc>
                <a:spcPct val="120000"/>
              </a:lnSpc>
              <a:buNone/>
            </a:pPr>
            <a:endParaRPr lang="en-US" sz="2200" u="sng" dirty="0">
              <a:latin typeface="Calibri" panose="020F0502020204030204" pitchFamily="34" charset="0"/>
              <a:cs typeface="Calibri" panose="020F0502020204030204" pitchFamily="34" charset="0"/>
            </a:endParaRPr>
          </a:p>
          <a:p>
            <a:pPr marL="0" indent="0" algn="l" rtl="0">
              <a:lnSpc>
                <a:spcPct val="120000"/>
              </a:lnSpc>
              <a:buNone/>
            </a:pPr>
            <a:r>
              <a:rPr lang="en-US" sz="2200" u="sng" dirty="0">
                <a:latin typeface="Calibri" panose="020F0502020204030204" pitchFamily="34" charset="0"/>
                <a:cs typeface="Calibri" panose="020F0502020204030204" pitchFamily="34" charset="0"/>
              </a:rPr>
              <a:t>Our main research goal is:</a:t>
            </a:r>
          </a:p>
          <a:p>
            <a:pPr marL="0" indent="0" algn="l" rtl="0">
              <a:lnSpc>
                <a:spcPct val="120000"/>
              </a:lnSpc>
              <a:buNone/>
            </a:pPr>
            <a:r>
              <a:rPr lang="en-US" sz="2200" b="1" dirty="0">
                <a:latin typeface="Calibri" panose="020F0502020204030204" pitchFamily="34" charset="0"/>
                <a:cs typeface="Calibri" panose="020F0502020204030204" pitchFamily="34" charset="0"/>
              </a:rPr>
              <a:t>“what is the </a:t>
            </a:r>
            <a:r>
              <a:rPr lang="en-US" sz="2200" b="1" dirty="0"/>
              <a:t>relationship between a player’s market value and their rating.</a:t>
            </a:r>
            <a:r>
              <a:rPr lang="en-US" sz="2200" b="1" dirty="0">
                <a:latin typeface="Calibri" panose="020F0502020204030204" pitchFamily="34" charset="0"/>
                <a:cs typeface="Calibri" panose="020F0502020204030204" pitchFamily="34" charset="0"/>
              </a:rPr>
              <a:t>”</a:t>
            </a:r>
          </a:p>
          <a:p>
            <a:pPr marL="0" indent="0" algn="l" rtl="0">
              <a:lnSpc>
                <a:spcPct val="120000"/>
              </a:lnSpc>
              <a:buNone/>
            </a:pPr>
            <a:endParaRPr lang="en-US" sz="2200" dirty="0">
              <a:latin typeface="Calibri" panose="020F0502020204030204" pitchFamily="34" charset="0"/>
              <a:cs typeface="Calibri" panose="020F0502020204030204" pitchFamily="34" charset="0"/>
            </a:endParaRPr>
          </a:p>
          <a:p>
            <a:pPr marL="0" indent="0" algn="l" rtl="0">
              <a:lnSpc>
                <a:spcPct val="120000"/>
              </a:lnSpc>
              <a:buNone/>
            </a:pPr>
            <a:r>
              <a:rPr lang="en-US" sz="2200" u="sng" dirty="0">
                <a:latin typeface="Calibri" panose="020F0502020204030204" pitchFamily="34" charset="0"/>
                <a:cs typeface="Calibri" panose="020F0502020204030204" pitchFamily="34" charset="0"/>
              </a:rPr>
              <a:t>In addition, we found those topics interesting as well:</a:t>
            </a:r>
          </a:p>
          <a:p>
            <a:pPr marL="0" lvl="0" indent="0" algn="l" rtl="0">
              <a:lnSpc>
                <a:spcPct val="120000"/>
              </a:lnSpc>
              <a:buNone/>
            </a:pPr>
            <a:r>
              <a:rPr lang="en-US" sz="2200" b="1" dirty="0">
                <a:latin typeface="Calibri" panose="020F0502020204030204" pitchFamily="34" charset="0"/>
                <a:cs typeface="Calibri" panose="020F0502020204030204" pitchFamily="34" charset="0"/>
              </a:rPr>
              <a:t>“Distribution of player positions and finding the best player in each position according to </a:t>
            </a:r>
            <a:r>
              <a:rPr lang="en-US" sz="2200" b="1" dirty="0"/>
              <a:t>different</a:t>
            </a:r>
            <a:r>
              <a:rPr lang="en-US" sz="2200" b="1" dirty="0">
                <a:latin typeface="Calibri" panose="020F0502020204030204" pitchFamily="34" charset="0"/>
                <a:cs typeface="Calibri" panose="020F0502020204030204" pitchFamily="34" charset="0"/>
              </a:rPr>
              <a:t> conditions”</a:t>
            </a:r>
          </a:p>
          <a:p>
            <a:pPr marL="0" lvl="0" indent="0" algn="l" rtl="0">
              <a:lnSpc>
                <a:spcPct val="120000"/>
              </a:lnSpc>
              <a:buNone/>
            </a:pPr>
            <a:r>
              <a:rPr lang="en-US" sz="2200" b="1" dirty="0">
                <a:latin typeface="Calibri" panose="020F0502020204030204" pitchFamily="34" charset="0"/>
                <a:cs typeface="Calibri" panose="020F0502020204030204" pitchFamily="34" charset="0"/>
              </a:rPr>
              <a:t>“Comparison between countries and Distribution of players by countries”</a:t>
            </a:r>
          </a:p>
          <a:p>
            <a:pPr marL="0" lvl="0" indent="0" algn="l" rtl="0">
              <a:lnSpc>
                <a:spcPct val="120000"/>
              </a:lnSpc>
              <a:buNone/>
            </a:pPr>
            <a:r>
              <a:rPr lang="en-US" sz="2200" b="1" dirty="0">
                <a:latin typeface="Calibri" panose="020F0502020204030204" pitchFamily="34" charset="0"/>
                <a:cs typeface="Calibri" panose="020F0502020204030204" pitchFamily="34" charset="0"/>
              </a:rPr>
              <a:t>“Comparisons between physical data of all players”</a:t>
            </a:r>
          </a:p>
          <a:p>
            <a:pPr marL="0" lvl="0" indent="0" algn="l" rtl="0">
              <a:lnSpc>
                <a:spcPct val="120000"/>
              </a:lnSpc>
              <a:buNone/>
            </a:pPr>
            <a:r>
              <a:rPr lang="en-US" sz="2200" b="1" dirty="0">
                <a:latin typeface="Calibri" panose="020F0502020204030204" pitchFamily="34" charset="0"/>
                <a:cs typeface="Calibri" panose="020F0502020204030204" pitchFamily="34" charset="0"/>
              </a:rPr>
              <a:t>“Which team have the most “top players”?”</a:t>
            </a:r>
          </a:p>
          <a:p>
            <a:pPr algn="l"/>
            <a:endParaRPr lang="he-IL" dirty="0"/>
          </a:p>
        </p:txBody>
      </p:sp>
    </p:spTree>
    <p:extLst>
      <p:ext uri="{BB962C8B-B14F-4D97-AF65-F5344CB8AC3E}">
        <p14:creationId xmlns:p14="http://schemas.microsoft.com/office/powerpoint/2010/main" val="2059933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9C85DBF-14E7-42EE-B0CE-4F66941FA887}"/>
              </a:ext>
            </a:extLst>
          </p:cNvPr>
          <p:cNvSpPr>
            <a:spLocks noGrp="1"/>
          </p:cNvSpPr>
          <p:nvPr>
            <p:ph type="title"/>
          </p:nvPr>
        </p:nvSpPr>
        <p:spPr>
          <a:xfrm>
            <a:off x="838200" y="100205"/>
            <a:ext cx="10515600" cy="1325563"/>
          </a:xfrm>
        </p:spPr>
        <p:txBody>
          <a:bodyPr>
            <a:normAutofit/>
          </a:bodyPr>
          <a:lstStyle/>
          <a:p>
            <a:pPr algn="ctr"/>
            <a:r>
              <a:rPr lang="en-US" sz="4800" b="1" dirty="0">
                <a:latin typeface="Arial Rounded MT Bold" panose="020F0704030504030204" pitchFamily="34" charset="0"/>
              </a:rPr>
              <a:t>Introduction</a:t>
            </a:r>
            <a:endParaRPr lang="he-IL" sz="4800" b="1" dirty="0">
              <a:latin typeface="Arial Rounded MT Bold" panose="020F0704030504030204" pitchFamily="34" charset="0"/>
            </a:endParaRPr>
          </a:p>
        </p:txBody>
      </p:sp>
      <p:sp>
        <p:nvSpPr>
          <p:cNvPr id="3" name="מציין מיקום תוכן 2">
            <a:extLst>
              <a:ext uri="{FF2B5EF4-FFF2-40B4-BE49-F238E27FC236}">
                <a16:creationId xmlns:a16="http://schemas.microsoft.com/office/drawing/2014/main" id="{3031F3B2-095B-4D5C-AFB4-9A3753DEA374}"/>
              </a:ext>
            </a:extLst>
          </p:cNvPr>
          <p:cNvSpPr>
            <a:spLocks noGrp="1"/>
          </p:cNvSpPr>
          <p:nvPr>
            <p:ph idx="1"/>
          </p:nvPr>
        </p:nvSpPr>
        <p:spPr>
          <a:xfrm>
            <a:off x="453639" y="1825625"/>
            <a:ext cx="10515600" cy="4351338"/>
          </a:xfrm>
        </p:spPr>
        <p:txBody>
          <a:bodyPr>
            <a:normAutofit/>
          </a:bodyPr>
          <a:lstStyle/>
          <a:p>
            <a:pPr marL="0" indent="0" algn="l" rtl="0">
              <a:lnSpc>
                <a:spcPct val="110000"/>
              </a:lnSpc>
              <a:buNone/>
            </a:pPr>
            <a:r>
              <a:rPr lang="en-US" sz="2000" dirty="0"/>
              <a:t>In our project we will gather, process and evaluate Fifa2020 data.</a:t>
            </a:r>
          </a:p>
          <a:p>
            <a:pPr marL="0" indent="0" algn="l" rtl="0">
              <a:lnSpc>
                <a:spcPct val="110000"/>
              </a:lnSpc>
              <a:buNone/>
            </a:pPr>
            <a:r>
              <a:rPr lang="en-US" sz="2000" dirty="0"/>
              <a:t>We divided the project into three main parts</a:t>
            </a:r>
          </a:p>
          <a:p>
            <a:pPr marL="0" indent="0" algn="l" rtl="0">
              <a:lnSpc>
                <a:spcPct val="110000"/>
              </a:lnSpc>
              <a:buNone/>
            </a:pPr>
            <a:r>
              <a:rPr lang="en-US" sz="2000" dirty="0"/>
              <a:t> </a:t>
            </a:r>
            <a:r>
              <a:rPr lang="en-US" sz="2000" b="1" u="sng" dirty="0"/>
              <a:t>Data Acquisition:</a:t>
            </a:r>
            <a:r>
              <a:rPr lang="en-US" sz="2000" dirty="0"/>
              <a:t> </a:t>
            </a:r>
          </a:p>
          <a:p>
            <a:pPr marL="0" indent="0" algn="l" rtl="0">
              <a:lnSpc>
                <a:spcPct val="110000"/>
              </a:lnSpc>
              <a:buNone/>
            </a:pPr>
            <a:r>
              <a:rPr lang="en-US" sz="2000" dirty="0"/>
              <a:t>Scraping the FIFA2020 players from </a:t>
            </a:r>
            <a:r>
              <a:rPr lang="en-US" sz="2000" dirty="0" err="1"/>
              <a:t>Futwiz</a:t>
            </a:r>
            <a:r>
              <a:rPr lang="en-US" sz="2000" dirty="0"/>
              <a:t> site. (</a:t>
            </a:r>
            <a:r>
              <a:rPr lang="en-US" sz="2000" dirty="0">
                <a:hlinkClick r:id="rId2"/>
              </a:rPr>
              <a:t>https://www.futwiz.com/en/</a:t>
            </a:r>
            <a:r>
              <a:rPr lang="en-US" sz="2000" dirty="0"/>
              <a:t>)</a:t>
            </a:r>
          </a:p>
          <a:p>
            <a:pPr marL="0" indent="0" algn="l" rtl="0">
              <a:lnSpc>
                <a:spcPct val="110000"/>
              </a:lnSpc>
              <a:buNone/>
            </a:pPr>
            <a:r>
              <a:rPr lang="en-US" sz="2000" dirty="0"/>
              <a:t> </a:t>
            </a:r>
            <a:r>
              <a:rPr lang="en-US" sz="2000" b="1" u="sng" dirty="0"/>
              <a:t>Data Cleaning:</a:t>
            </a:r>
          </a:p>
          <a:p>
            <a:pPr marL="0" indent="0" algn="l" rtl="0">
              <a:lnSpc>
                <a:spcPct val="110000"/>
              </a:lnSpc>
              <a:buNone/>
            </a:pPr>
            <a:r>
              <a:rPr lang="en-US" sz="2000" dirty="0"/>
              <a:t>Arranging and cleaning the information and fill missing data.</a:t>
            </a:r>
            <a:endParaRPr lang="en-US" sz="2000" b="1" u="sng" dirty="0"/>
          </a:p>
          <a:p>
            <a:pPr marL="0" indent="0" algn="l" rtl="0">
              <a:lnSpc>
                <a:spcPct val="110000"/>
              </a:lnSpc>
              <a:buNone/>
            </a:pPr>
            <a:r>
              <a:rPr lang="en-US" sz="2000" dirty="0"/>
              <a:t> </a:t>
            </a:r>
            <a:r>
              <a:rPr lang="en-US" sz="2000" b="1" u="sng" dirty="0"/>
              <a:t>Data Evaluation:</a:t>
            </a:r>
            <a:br>
              <a:rPr lang="en-US" sz="2000" dirty="0"/>
            </a:br>
            <a:r>
              <a:rPr lang="en-US" sz="2000" dirty="0"/>
              <a:t>Different plots for a visual representation of the data.</a:t>
            </a:r>
            <a:br>
              <a:rPr lang="en-US" sz="2000" dirty="0"/>
            </a:br>
            <a:r>
              <a:rPr lang="en-US" sz="2000" dirty="0" err="1"/>
              <a:t>SKLearn</a:t>
            </a:r>
            <a:r>
              <a:rPr lang="en-US" sz="2000" dirty="0"/>
              <a:t> Machine learning for attributes predicting accuracy analyzing (linear regression) .</a:t>
            </a:r>
          </a:p>
          <a:p>
            <a:pPr lvl="8" algn="l"/>
            <a:endParaRPr lang="he-IL" dirty="0"/>
          </a:p>
        </p:txBody>
      </p:sp>
    </p:spTree>
    <p:extLst>
      <p:ext uri="{BB962C8B-B14F-4D97-AF65-F5344CB8AC3E}">
        <p14:creationId xmlns:p14="http://schemas.microsoft.com/office/powerpoint/2010/main" val="2893425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9A05014B-860D-49F3-BFBB-5D6A7E99850D}"/>
              </a:ext>
            </a:extLst>
          </p:cNvPr>
          <p:cNvSpPr>
            <a:spLocks noGrp="1"/>
          </p:cNvSpPr>
          <p:nvPr>
            <p:ph idx="1"/>
          </p:nvPr>
        </p:nvSpPr>
        <p:spPr>
          <a:xfrm>
            <a:off x="6587613" y="2153264"/>
            <a:ext cx="5515896" cy="4222953"/>
          </a:xfrm>
        </p:spPr>
        <p:txBody>
          <a:bodyPr>
            <a:normAutofit/>
          </a:bodyPr>
          <a:lstStyle/>
          <a:p>
            <a:pPr marL="0" indent="0" algn="l">
              <a:buNone/>
            </a:pPr>
            <a:r>
              <a:rPr lang="en-US" sz="2400" dirty="0"/>
              <a:t>After we have chosen a subject for data mining project, we started researching the best source of data.</a:t>
            </a:r>
          </a:p>
          <a:p>
            <a:pPr marL="0" indent="0" algn="l">
              <a:buNone/>
            </a:pPr>
            <a:r>
              <a:rPr lang="en-US" sz="2400" dirty="0"/>
              <a:t>Our requirements were to get as much data as possible about FIFA 2020 football players, the data needs to be reliable and up to date.</a:t>
            </a:r>
          </a:p>
          <a:p>
            <a:pPr marL="0" indent="0" algn="l">
              <a:buNone/>
            </a:pPr>
            <a:r>
              <a:rPr lang="en-US" sz="2400" dirty="0"/>
              <a:t>Finally after comparisons we decided scraping FIFA 2020 data from ‘futwiz’ site by scraper.</a:t>
            </a:r>
          </a:p>
          <a:p>
            <a:pPr marL="0" indent="0" algn="l">
              <a:buNone/>
            </a:pPr>
            <a:endParaRPr lang="he-IL" dirty="0"/>
          </a:p>
          <a:p>
            <a:pPr marL="0" indent="0" algn="l">
              <a:buNone/>
            </a:pPr>
            <a:endParaRPr lang="he-IL" dirty="0"/>
          </a:p>
          <a:p>
            <a:pPr marL="0" indent="0">
              <a:buNone/>
            </a:pPr>
            <a:endParaRPr lang="he-IL" dirty="0"/>
          </a:p>
        </p:txBody>
      </p:sp>
      <p:sp>
        <p:nvSpPr>
          <p:cNvPr id="4" name="Rectangle 1">
            <a:extLst>
              <a:ext uri="{FF2B5EF4-FFF2-40B4-BE49-F238E27FC236}">
                <a16:creationId xmlns:a16="http://schemas.microsoft.com/office/drawing/2014/main" id="{1159A5B5-EBAB-4083-AF58-CCE775B419BE}"/>
              </a:ext>
            </a:extLst>
          </p:cNvPr>
          <p:cNvSpPr>
            <a:spLocks noChangeArrowheads="1"/>
          </p:cNvSpPr>
          <p:nvPr/>
        </p:nvSpPr>
        <p:spPr bwMode="auto">
          <a:xfrm>
            <a:off x="442452" y="-12568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sp>
        <p:nvSpPr>
          <p:cNvPr id="10" name="תיבת טקסט 9">
            <a:extLst>
              <a:ext uri="{FF2B5EF4-FFF2-40B4-BE49-F238E27FC236}">
                <a16:creationId xmlns:a16="http://schemas.microsoft.com/office/drawing/2014/main" id="{20D26CD9-CF0D-40B1-AAF7-95DFD551C525}"/>
              </a:ext>
            </a:extLst>
          </p:cNvPr>
          <p:cNvSpPr txBox="1"/>
          <p:nvPr/>
        </p:nvSpPr>
        <p:spPr>
          <a:xfrm>
            <a:off x="7187381" y="481782"/>
            <a:ext cx="4562167" cy="1446550"/>
          </a:xfrm>
          <a:prstGeom prst="rect">
            <a:avLst/>
          </a:prstGeom>
          <a:noFill/>
        </p:spPr>
        <p:txBody>
          <a:bodyPr wrap="square">
            <a:spAutoFit/>
          </a:bodyPr>
          <a:lstStyle/>
          <a:p>
            <a:pPr algn="ctr"/>
            <a:r>
              <a:rPr lang="en-US" sz="4400" b="1" i="1" kern="1200" cap="none" spc="0" dirty="0">
                <a:ln w="12700">
                  <a:solidFill>
                    <a:schemeClr val="tx2">
                      <a:lumMod val="75000"/>
                    </a:schemeClr>
                  </a:solidFill>
                  <a:prstDash val="solid"/>
                </a:ln>
                <a:effectLst>
                  <a:outerShdw dist="38100" dir="2640000" algn="bl" rotWithShape="0">
                    <a:schemeClr val="tx2">
                      <a:lumMod val="75000"/>
                    </a:schemeClr>
                  </a:outerShdw>
                </a:effectLst>
                <a:latin typeface="Arial" panose="020B0604020202020204" pitchFamily="34" charset="0"/>
                <a:ea typeface="+mj-ea"/>
                <a:cs typeface="Arial" panose="020B0604020202020204" pitchFamily="34" charset="0"/>
              </a:rPr>
              <a:t>DATA</a:t>
            </a:r>
          </a:p>
          <a:p>
            <a:pPr algn="ctr"/>
            <a:r>
              <a:rPr lang="en-US" sz="4400" b="1" i="1" dirty="0">
                <a:ln w="12700">
                  <a:solidFill>
                    <a:schemeClr val="tx2">
                      <a:lumMod val="75000"/>
                    </a:schemeClr>
                  </a:solidFill>
                  <a:prstDash val="solid"/>
                </a:ln>
                <a:effectLst>
                  <a:outerShdw dist="38100" dir="2640000" algn="bl" rotWithShape="0">
                    <a:schemeClr val="tx2">
                      <a:lumMod val="75000"/>
                    </a:schemeClr>
                  </a:outerShdw>
                </a:effectLst>
                <a:latin typeface="Arial" panose="020B0604020202020204" pitchFamily="34" charset="0"/>
                <a:ea typeface="+mj-ea"/>
                <a:cs typeface="Arial" panose="020B0604020202020204" pitchFamily="34" charset="0"/>
              </a:rPr>
              <a:t>ACQUISITION</a:t>
            </a:r>
            <a:endParaRPr lang="he-IL" sz="4400" b="1" cap="none" spc="0" dirty="0">
              <a:ln w="12700">
                <a:solidFill>
                  <a:schemeClr val="accent1"/>
                </a:solidFill>
                <a:prstDash val="solid"/>
              </a:ln>
              <a:effectLst>
                <a:outerShdw dist="38100" dir="2640000" algn="bl" rotWithShape="0">
                  <a:schemeClr val="accent1"/>
                </a:outerShdw>
              </a:effectLst>
              <a:latin typeface="Arial" panose="020B0604020202020204" pitchFamily="34" charset="0"/>
              <a:cs typeface="Arial" panose="020B0604020202020204" pitchFamily="34" charset="0"/>
            </a:endParaRPr>
          </a:p>
        </p:txBody>
      </p:sp>
      <p:pic>
        <p:nvPicPr>
          <p:cNvPr id="20" name="תמונה 19">
            <a:extLst>
              <a:ext uri="{FF2B5EF4-FFF2-40B4-BE49-F238E27FC236}">
                <a16:creationId xmlns:a16="http://schemas.microsoft.com/office/drawing/2014/main" id="{C17AEDE8-587C-4B0F-B84E-32AE744F3DE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8241" y="-36674"/>
            <a:ext cx="6655724" cy="6968415"/>
          </a:xfrm>
          <a:prstGeom prst="rect">
            <a:avLst/>
          </a:prstGeom>
        </p:spPr>
      </p:pic>
    </p:spTree>
    <p:extLst>
      <p:ext uri="{BB962C8B-B14F-4D97-AF65-F5344CB8AC3E}">
        <p14:creationId xmlns:p14="http://schemas.microsoft.com/office/powerpoint/2010/main" val="2211079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מציין מיקום תוכן 12">
            <a:extLst>
              <a:ext uri="{FF2B5EF4-FFF2-40B4-BE49-F238E27FC236}">
                <a16:creationId xmlns:a16="http://schemas.microsoft.com/office/drawing/2014/main" id="{E41D8FEA-EF73-4108-ADFB-DAAAC3A729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153159"/>
            <a:ext cx="7400398" cy="5704841"/>
          </a:xfrm>
        </p:spPr>
      </p:pic>
      <p:sp>
        <p:nvSpPr>
          <p:cNvPr id="14" name="מלבן 13">
            <a:extLst>
              <a:ext uri="{FF2B5EF4-FFF2-40B4-BE49-F238E27FC236}">
                <a16:creationId xmlns:a16="http://schemas.microsoft.com/office/drawing/2014/main" id="{D299E365-B933-4B15-914B-EC1331673739}"/>
              </a:ext>
            </a:extLst>
          </p:cNvPr>
          <p:cNvSpPr/>
          <p:nvPr/>
        </p:nvSpPr>
        <p:spPr>
          <a:xfrm>
            <a:off x="731520" y="445273"/>
            <a:ext cx="10829757" cy="707886"/>
          </a:xfrm>
          <a:prstGeom prst="rect">
            <a:avLst/>
          </a:prstGeom>
          <a:noFill/>
        </p:spPr>
        <p:txBody>
          <a:bodyPr wrap="square" lIns="91440" tIns="45720" rIns="91440" bIns="45720">
            <a:spAutoFit/>
          </a:bodyPr>
          <a:lstStyle/>
          <a:p>
            <a:pPr algn="ctr"/>
            <a:r>
              <a:rPr lang="en-GB" sz="4000" i="1" dirty="0">
                <a:latin typeface="Arial Rounded MT Bold" panose="020F0704030504030204" pitchFamily="34" charset="0"/>
              </a:rPr>
              <a:t>SCRAPING </a:t>
            </a:r>
            <a:r>
              <a:rPr lang="en-US" sz="4000" i="1" dirty="0">
                <a:latin typeface="Arial Rounded MT Bold" panose="020F0704030504030204" pitchFamily="34" charset="0"/>
              </a:rPr>
              <a:t>FIFA20</a:t>
            </a:r>
            <a:r>
              <a:rPr lang="en-GB" sz="4000" i="1" dirty="0">
                <a:latin typeface="Arial Rounded MT Bold" panose="020F0704030504030204" pitchFamily="34" charset="0"/>
              </a:rPr>
              <a:t> DATA FROM FUTWIZ</a:t>
            </a:r>
            <a:endParaRPr lang="he-IL" sz="4000" i="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Arial Rounded MT Bold" panose="020F0704030504030204" pitchFamily="34" charset="0"/>
            </a:endParaRPr>
          </a:p>
        </p:txBody>
      </p:sp>
      <p:sp>
        <p:nvSpPr>
          <p:cNvPr id="15" name="תיבת טקסט 14">
            <a:extLst>
              <a:ext uri="{FF2B5EF4-FFF2-40B4-BE49-F238E27FC236}">
                <a16:creationId xmlns:a16="http://schemas.microsoft.com/office/drawing/2014/main" id="{3E4EED79-9E63-4C1B-B2C6-658F426CE767}"/>
              </a:ext>
            </a:extLst>
          </p:cNvPr>
          <p:cNvSpPr txBox="1"/>
          <p:nvPr/>
        </p:nvSpPr>
        <p:spPr>
          <a:xfrm>
            <a:off x="7410696" y="1366287"/>
            <a:ext cx="4150581" cy="5909310"/>
          </a:xfrm>
          <a:prstGeom prst="rect">
            <a:avLst/>
          </a:prstGeom>
          <a:noFill/>
        </p:spPr>
        <p:txBody>
          <a:bodyPr wrap="square" rtlCol="1" anchor="t">
            <a:spAutoFit/>
          </a:bodyPr>
          <a:lstStyle/>
          <a:p>
            <a:pPr algn="l"/>
            <a:r>
              <a:rPr lang="en-US" dirty="0"/>
              <a:t>Scraping the FIFA2020 players from </a:t>
            </a:r>
            <a:r>
              <a:rPr lang="en-US" dirty="0" err="1"/>
              <a:t>Futwiz</a:t>
            </a:r>
            <a:r>
              <a:rPr lang="en-US" dirty="0"/>
              <a:t> by  </a:t>
            </a:r>
            <a:r>
              <a:rPr lang="en-US" dirty="0" err="1">
                <a:ea typeface="+mn-lt"/>
                <a:cs typeface="+mn-lt"/>
              </a:rPr>
              <a:t>beautifulsoup</a:t>
            </a:r>
            <a:r>
              <a:rPr lang="en-US" dirty="0"/>
              <a:t> and request.</a:t>
            </a:r>
          </a:p>
          <a:p>
            <a:pPr algn="l"/>
            <a:endParaRPr lang="en-US" dirty="0"/>
          </a:p>
          <a:p>
            <a:pPr algn="l"/>
            <a:r>
              <a:rPr lang="en-US" dirty="0"/>
              <a:t>Creating a table which contains each player his total parameters.</a:t>
            </a:r>
          </a:p>
          <a:p>
            <a:pPr algn="l"/>
            <a:endParaRPr lang="en-US" dirty="0"/>
          </a:p>
          <a:p>
            <a:pPr algn="l"/>
            <a:r>
              <a:rPr lang="en-US" dirty="0"/>
              <a:t>Each player have : Name, Club, Nation, Age, Height, Weight, Foot, Wage, Value, Position,Rating,Potential.</a:t>
            </a:r>
          </a:p>
          <a:p>
            <a:pPr algn="l"/>
            <a:endParaRPr lang="en-US" dirty="0"/>
          </a:p>
          <a:p>
            <a:pPr algn="l"/>
            <a:r>
              <a:rPr lang="en-US" dirty="0"/>
              <a:t>And personal abilities: Acceleration, Sprint Speed, Positioning, Finishing, Long Shots, Penalties, Shot Power,Volleys, Crossing, Curve, FK. Accuracy, Long Pass, Short </a:t>
            </a:r>
            <a:r>
              <a:rPr lang="en-US" dirty="0" err="1"/>
              <a:t>Pass,Vision</a:t>
            </a:r>
            <a:r>
              <a:rPr lang="en-US" dirty="0"/>
              <a:t>, </a:t>
            </a:r>
            <a:r>
              <a:rPr lang="en-US" dirty="0" err="1"/>
              <a:t>Agility,Balance</a:t>
            </a:r>
            <a:r>
              <a:rPr lang="en-US" dirty="0"/>
              <a:t>, Ball </a:t>
            </a:r>
            <a:r>
              <a:rPr lang="en-US" dirty="0" err="1"/>
              <a:t>Control,Dribbling</a:t>
            </a:r>
            <a:r>
              <a:rPr lang="en-US" dirty="0"/>
              <a:t>, Reactions, Composure, Heading </a:t>
            </a:r>
            <a:r>
              <a:rPr lang="en-US" dirty="0" err="1"/>
              <a:t>Acc,Interceptions</a:t>
            </a:r>
            <a:r>
              <a:rPr lang="en-US" dirty="0"/>
              <a:t>, Marking, Stand Tackle, Slide Tackle, Aggression, Jumping, Stamina, Strength.</a:t>
            </a:r>
          </a:p>
          <a:p>
            <a:pPr algn="l"/>
            <a:endParaRPr lang="en-US" dirty="0"/>
          </a:p>
          <a:p>
            <a:pPr algn="l"/>
            <a:r>
              <a:rPr lang="he-IL" dirty="0"/>
              <a:t> </a:t>
            </a:r>
            <a:endParaRPr lang="en-US" dirty="0"/>
          </a:p>
        </p:txBody>
      </p:sp>
    </p:spTree>
    <p:extLst>
      <p:ext uri="{BB962C8B-B14F-4D97-AF65-F5344CB8AC3E}">
        <p14:creationId xmlns:p14="http://schemas.microsoft.com/office/powerpoint/2010/main" val="3814400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A6E912E2-83F8-441B-98D4-CEC98358602C}"/>
              </a:ext>
            </a:extLst>
          </p:cNvPr>
          <p:cNvSpPr/>
          <p:nvPr/>
        </p:nvSpPr>
        <p:spPr>
          <a:xfrm>
            <a:off x="1120877" y="462115"/>
            <a:ext cx="9320981" cy="923330"/>
          </a:xfrm>
          <a:prstGeom prst="rect">
            <a:avLst/>
          </a:prstGeom>
          <a:noFill/>
        </p:spPr>
        <p:txBody>
          <a:bodyPr wrap="square" lIns="91440" tIns="45720" rIns="91440" bIns="45720">
            <a:spAutoFit/>
          </a:bodyPr>
          <a:lstStyle/>
          <a:p>
            <a:pPr algn="ctr"/>
            <a:r>
              <a:rPr lang="en-US" sz="5400" b="1" i="1" dirty="0">
                <a:solidFill>
                  <a:schemeClr val="bg2">
                    <a:lumMod val="10000"/>
                  </a:schemeClr>
                </a:solidFill>
                <a:effectLst/>
                <a:latin typeface="Assistant"/>
              </a:rPr>
              <a:t>DATA</a:t>
            </a:r>
            <a:r>
              <a:rPr lang="en-US" sz="5400" b="1" i="1" dirty="0">
                <a:solidFill>
                  <a:schemeClr val="bg2">
                    <a:lumMod val="10000"/>
                  </a:schemeClr>
                </a:solidFill>
                <a:latin typeface="Assistant"/>
              </a:rPr>
              <a:t>BASE STRUCTURE</a:t>
            </a:r>
            <a:endParaRPr lang="he-IL" sz="5400" b="1" i="1" cap="none" spc="0" dirty="0">
              <a:ln w="12700">
                <a:solidFill>
                  <a:schemeClr val="accent3">
                    <a:lumMod val="50000"/>
                  </a:schemeClr>
                </a:solidFill>
                <a:prstDash val="solid"/>
              </a:ln>
              <a:solidFill>
                <a:schemeClr val="bg2">
                  <a:lumMod val="10000"/>
                </a:schemeClr>
              </a:solidFill>
              <a:effectLst>
                <a:innerShdw blurRad="177800">
                  <a:schemeClr val="accent3">
                    <a:lumMod val="50000"/>
                  </a:schemeClr>
                </a:innerShdw>
              </a:effectLst>
            </a:endParaRPr>
          </a:p>
        </p:txBody>
      </p:sp>
      <p:pic>
        <p:nvPicPr>
          <p:cNvPr id="10" name="תמונה 9">
            <a:extLst>
              <a:ext uri="{FF2B5EF4-FFF2-40B4-BE49-F238E27FC236}">
                <a16:creationId xmlns:a16="http://schemas.microsoft.com/office/drawing/2014/main" id="{BA505B80-C4CD-4378-B5E9-8817F035E3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67" y="1639887"/>
            <a:ext cx="7576804" cy="4124808"/>
          </a:xfrm>
          <a:prstGeom prst="rect">
            <a:avLst/>
          </a:prstGeom>
        </p:spPr>
      </p:pic>
      <p:sp>
        <p:nvSpPr>
          <p:cNvPr id="8" name="תיבת טקסט 7">
            <a:extLst>
              <a:ext uri="{FF2B5EF4-FFF2-40B4-BE49-F238E27FC236}">
                <a16:creationId xmlns:a16="http://schemas.microsoft.com/office/drawing/2014/main" id="{F436D3C7-B8D7-4F71-9D18-F530A0C4D57A}"/>
              </a:ext>
            </a:extLst>
          </p:cNvPr>
          <p:cNvSpPr txBox="1"/>
          <p:nvPr/>
        </p:nvSpPr>
        <p:spPr>
          <a:xfrm>
            <a:off x="7913406" y="2210463"/>
            <a:ext cx="4050706" cy="2585323"/>
          </a:xfrm>
          <a:prstGeom prst="rect">
            <a:avLst/>
          </a:prstGeom>
          <a:noFill/>
        </p:spPr>
        <p:txBody>
          <a:bodyPr wrap="square" rtlCol="1">
            <a:spAutoFit/>
          </a:bodyPr>
          <a:lstStyle/>
          <a:p>
            <a:pPr algn="l"/>
            <a:r>
              <a:rPr lang="en-US" dirty="0"/>
              <a:t>Our database include :17895 rows and 41 columns, that include information about all the players in </a:t>
            </a:r>
            <a:r>
              <a:rPr lang="en-US" dirty="0" err="1"/>
              <a:t>Fifa</a:t>
            </a:r>
            <a:r>
              <a:rPr lang="en-US" dirty="0"/>
              <a:t> 2020.</a:t>
            </a:r>
            <a:endParaRPr lang="he-IL" dirty="0"/>
          </a:p>
          <a:p>
            <a:pPr algn="l"/>
            <a:endParaRPr lang="he-IL" dirty="0"/>
          </a:p>
          <a:p>
            <a:pPr algn="l"/>
            <a:r>
              <a:rPr lang="en-US" dirty="0"/>
              <a:t>The data frame that we created is numbered by index according to the player's ratings. As you can see in the table </a:t>
            </a:r>
            <a:r>
              <a:rPr lang="en-US" dirty="0" err="1"/>
              <a:t>Lional</a:t>
            </a:r>
            <a:r>
              <a:rPr lang="en-US" dirty="0"/>
              <a:t> </a:t>
            </a:r>
            <a:r>
              <a:rPr lang="en-US" dirty="0" err="1"/>
              <a:t>Messi</a:t>
            </a:r>
            <a:r>
              <a:rPr lang="en-US" dirty="0"/>
              <a:t> have the highest rating on </a:t>
            </a:r>
            <a:r>
              <a:rPr lang="en-US" dirty="0" err="1"/>
              <a:t>Fifa</a:t>
            </a:r>
            <a:r>
              <a:rPr lang="en-US" dirty="0"/>
              <a:t> 2020.</a:t>
            </a:r>
          </a:p>
        </p:txBody>
      </p:sp>
    </p:spTree>
    <p:extLst>
      <p:ext uri="{BB962C8B-B14F-4D97-AF65-F5344CB8AC3E}">
        <p14:creationId xmlns:p14="http://schemas.microsoft.com/office/powerpoint/2010/main" val="1360670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B8B00068-9ED6-49B5-938C-FE3943E14A31}"/>
              </a:ext>
            </a:extLst>
          </p:cNvPr>
          <p:cNvSpPr>
            <a:spLocks noGrp="1"/>
          </p:cNvSpPr>
          <p:nvPr>
            <p:ph idx="1"/>
          </p:nvPr>
        </p:nvSpPr>
        <p:spPr>
          <a:xfrm>
            <a:off x="0" y="1333144"/>
            <a:ext cx="12192000" cy="5392397"/>
          </a:xfrm>
        </p:spPr>
        <p:txBody>
          <a:bodyPr/>
          <a:lstStyle/>
          <a:p>
            <a:pPr marL="0" indent="0" algn="l">
              <a:buNone/>
            </a:pPr>
            <a:r>
              <a:rPr lang="en-US" sz="2200" dirty="0"/>
              <a:t>Now that we have the data as presented on </a:t>
            </a:r>
            <a:r>
              <a:rPr lang="en-US" sz="2200" dirty="0" err="1"/>
              <a:t>futwiz</a:t>
            </a:r>
            <a:r>
              <a:rPr lang="en-US" sz="2200" dirty="0"/>
              <a:t> website, We need to clean and process the data so it will be available for our analysis.</a:t>
            </a:r>
          </a:p>
          <a:p>
            <a:pPr marL="0" indent="0" algn="l">
              <a:buNone/>
            </a:pPr>
            <a:r>
              <a:rPr lang="en-US" sz="2200" dirty="0"/>
              <a:t>First of all we searched for null values fill missing values.</a:t>
            </a:r>
          </a:p>
          <a:p>
            <a:pPr marL="0" indent="0" algn="l">
              <a:buNone/>
            </a:pPr>
            <a:r>
              <a:rPr lang="en-US" sz="2200" dirty="0"/>
              <a:t>We found out that there are 2517 players with no club so we change their Club value to “free player”. we also found out that there are 22 players with no nation so we change their Nation value to “other”.</a:t>
            </a:r>
          </a:p>
          <a:p>
            <a:pPr marL="0" indent="0" algn="l">
              <a:buNone/>
            </a:pPr>
            <a:endParaRPr lang="en-US" sz="2200" dirty="0"/>
          </a:p>
          <a:p>
            <a:pPr marL="0" indent="0" algn="l">
              <a:buNone/>
            </a:pPr>
            <a:r>
              <a:rPr lang="en-US" sz="2200" dirty="0"/>
              <a:t>Now, as we can see in picture, there are no more null values in our data frame.  </a:t>
            </a:r>
          </a:p>
          <a:p>
            <a:pPr marL="0" indent="0" algn="l">
              <a:buNone/>
            </a:pPr>
            <a:endParaRPr lang="en-US" dirty="0"/>
          </a:p>
          <a:p>
            <a:pPr marL="0" indent="0" algn="l">
              <a:buNone/>
            </a:pPr>
            <a:endParaRPr lang="he-IL" dirty="0"/>
          </a:p>
        </p:txBody>
      </p:sp>
      <p:sp>
        <p:nvSpPr>
          <p:cNvPr id="5" name="מלבן 4">
            <a:extLst>
              <a:ext uri="{FF2B5EF4-FFF2-40B4-BE49-F238E27FC236}">
                <a16:creationId xmlns:a16="http://schemas.microsoft.com/office/drawing/2014/main" id="{B4290A96-ED4A-4B9C-9EBE-B043215F6A1D}"/>
              </a:ext>
            </a:extLst>
          </p:cNvPr>
          <p:cNvSpPr/>
          <p:nvPr/>
        </p:nvSpPr>
        <p:spPr>
          <a:xfrm>
            <a:off x="3254477" y="275303"/>
            <a:ext cx="5584723" cy="923330"/>
          </a:xfrm>
          <a:prstGeom prst="rect">
            <a:avLst/>
          </a:prstGeom>
          <a:noFill/>
        </p:spPr>
        <p:txBody>
          <a:bodyPr wrap="square" lIns="91440" tIns="45720" rIns="91440" bIns="45720">
            <a:spAutoFit/>
          </a:bodyPr>
          <a:lstStyle/>
          <a:p>
            <a:pPr algn="ctr"/>
            <a:r>
              <a:rPr lang="en-US" sz="5400" b="1" dirty="0">
                <a:latin typeface="Arial Rounded MT Bold" panose="020F0704030504030204" pitchFamily="34" charset="0"/>
              </a:rPr>
              <a:t>Data cleaning</a:t>
            </a:r>
            <a:endParaRPr lang="he-IL"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0"/>
            </a:endParaRPr>
          </a:p>
        </p:txBody>
      </p:sp>
      <p:pic>
        <p:nvPicPr>
          <p:cNvPr id="9" name="תמונה 8">
            <a:extLst>
              <a:ext uri="{FF2B5EF4-FFF2-40B4-BE49-F238E27FC236}">
                <a16:creationId xmlns:a16="http://schemas.microsoft.com/office/drawing/2014/main" id="{F1B2A8BA-01C0-4914-876B-11525004AD8C}"/>
              </a:ext>
            </a:extLst>
          </p:cNvPr>
          <p:cNvPicPr>
            <a:picLocks noChangeAspect="1"/>
          </p:cNvPicPr>
          <p:nvPr/>
        </p:nvPicPr>
        <p:blipFill>
          <a:blip r:embed="rId2"/>
          <a:stretch>
            <a:fillRect/>
          </a:stretch>
        </p:blipFill>
        <p:spPr>
          <a:xfrm>
            <a:off x="257425" y="4228581"/>
            <a:ext cx="2533190" cy="2163980"/>
          </a:xfrm>
          <a:prstGeom prst="rect">
            <a:avLst/>
          </a:prstGeom>
        </p:spPr>
      </p:pic>
      <p:pic>
        <p:nvPicPr>
          <p:cNvPr id="11" name="תמונה 10">
            <a:extLst>
              <a:ext uri="{FF2B5EF4-FFF2-40B4-BE49-F238E27FC236}">
                <a16:creationId xmlns:a16="http://schemas.microsoft.com/office/drawing/2014/main" id="{10E40D83-1175-4969-9E16-3FBBDBFB7397}"/>
              </a:ext>
            </a:extLst>
          </p:cNvPr>
          <p:cNvPicPr>
            <a:picLocks noChangeAspect="1"/>
          </p:cNvPicPr>
          <p:nvPr/>
        </p:nvPicPr>
        <p:blipFill>
          <a:blip r:embed="rId3"/>
          <a:stretch>
            <a:fillRect/>
          </a:stretch>
        </p:blipFill>
        <p:spPr>
          <a:xfrm>
            <a:off x="6430960" y="4230386"/>
            <a:ext cx="4667250" cy="2162175"/>
          </a:xfrm>
          <a:prstGeom prst="rect">
            <a:avLst/>
          </a:prstGeom>
        </p:spPr>
      </p:pic>
      <p:sp>
        <p:nvSpPr>
          <p:cNvPr id="12" name="חץ: ימינה 11">
            <a:extLst>
              <a:ext uri="{FF2B5EF4-FFF2-40B4-BE49-F238E27FC236}">
                <a16:creationId xmlns:a16="http://schemas.microsoft.com/office/drawing/2014/main" id="{90554A63-DDAF-4DFB-B7DD-C828AE7EB469}"/>
              </a:ext>
            </a:extLst>
          </p:cNvPr>
          <p:cNvSpPr/>
          <p:nvPr/>
        </p:nvSpPr>
        <p:spPr>
          <a:xfrm>
            <a:off x="3108647" y="4622313"/>
            <a:ext cx="2802194" cy="1376516"/>
          </a:xfrm>
          <a:prstGeom prst="rightArrow">
            <a:avLst/>
          </a:prstGeom>
        </p:spPr>
        <p:style>
          <a:lnRef idx="1">
            <a:schemeClr val="accent5"/>
          </a:lnRef>
          <a:fillRef idx="3">
            <a:schemeClr val="accent5"/>
          </a:fillRef>
          <a:effectRef idx="2">
            <a:schemeClr val="accent5"/>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997124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מציין מיקום תוכן 6">
            <a:extLst>
              <a:ext uri="{FF2B5EF4-FFF2-40B4-BE49-F238E27FC236}">
                <a16:creationId xmlns:a16="http://schemas.microsoft.com/office/drawing/2014/main" id="{B8C6A92B-69AC-412B-8A94-974B9EB88737}"/>
              </a:ext>
            </a:extLst>
          </p:cNvPr>
          <p:cNvPicPr>
            <a:picLocks noGrp="1" noChangeAspect="1"/>
          </p:cNvPicPr>
          <p:nvPr>
            <p:ph idx="1"/>
          </p:nvPr>
        </p:nvPicPr>
        <p:blipFill>
          <a:blip r:embed="rId2"/>
          <a:stretch>
            <a:fillRect/>
          </a:stretch>
        </p:blipFill>
        <p:spPr>
          <a:xfrm>
            <a:off x="709833" y="2778218"/>
            <a:ext cx="4691109" cy="3819736"/>
          </a:xfrm>
        </p:spPr>
      </p:pic>
      <p:sp>
        <p:nvSpPr>
          <p:cNvPr id="5" name="מלבן 4">
            <a:extLst>
              <a:ext uri="{FF2B5EF4-FFF2-40B4-BE49-F238E27FC236}">
                <a16:creationId xmlns:a16="http://schemas.microsoft.com/office/drawing/2014/main" id="{784DDCE8-02B8-4455-854E-CA6870786DD2}"/>
              </a:ext>
            </a:extLst>
          </p:cNvPr>
          <p:cNvSpPr/>
          <p:nvPr/>
        </p:nvSpPr>
        <p:spPr>
          <a:xfrm>
            <a:off x="3254477" y="275303"/>
            <a:ext cx="5584723" cy="923330"/>
          </a:xfrm>
          <a:prstGeom prst="rect">
            <a:avLst/>
          </a:prstGeom>
          <a:noFill/>
        </p:spPr>
        <p:txBody>
          <a:bodyPr wrap="square" lIns="91440" tIns="45720" rIns="91440" bIns="45720">
            <a:spAutoFit/>
          </a:bodyPr>
          <a:lstStyle/>
          <a:p>
            <a:pPr algn="ctr"/>
            <a:r>
              <a:rPr lang="en-US" sz="5400" b="1" dirty="0">
                <a:latin typeface="Arial Rounded MT Bold" panose="020F0704030504030204" pitchFamily="34" charset="0"/>
              </a:rPr>
              <a:t>Data cleaning</a:t>
            </a:r>
            <a:endParaRPr lang="he-IL"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0"/>
            </a:endParaRPr>
          </a:p>
        </p:txBody>
      </p:sp>
      <p:sp>
        <p:nvSpPr>
          <p:cNvPr id="14" name="חץ: ימינה 13">
            <a:extLst>
              <a:ext uri="{FF2B5EF4-FFF2-40B4-BE49-F238E27FC236}">
                <a16:creationId xmlns:a16="http://schemas.microsoft.com/office/drawing/2014/main" id="{533FB196-77E8-4F93-B523-1DDE434940F5}"/>
              </a:ext>
            </a:extLst>
          </p:cNvPr>
          <p:cNvSpPr/>
          <p:nvPr/>
        </p:nvSpPr>
        <p:spPr>
          <a:xfrm>
            <a:off x="9336888" y="3999828"/>
            <a:ext cx="1425678" cy="1376516"/>
          </a:xfrm>
          <a:prstGeom prst="rightArrow">
            <a:avLst/>
          </a:prstGeom>
        </p:spPr>
        <p:style>
          <a:lnRef idx="1">
            <a:schemeClr val="accent5"/>
          </a:lnRef>
          <a:fillRef idx="3">
            <a:schemeClr val="accent5"/>
          </a:fillRef>
          <a:effectRef idx="2">
            <a:schemeClr val="accent5"/>
          </a:effectRef>
          <a:fontRef idx="minor">
            <a:schemeClr val="lt1"/>
          </a:fontRef>
        </p:style>
        <p:txBody>
          <a:bodyPr rtlCol="1" anchor="ctr"/>
          <a:lstStyle/>
          <a:p>
            <a:pPr algn="ctr"/>
            <a:endParaRPr lang="he-IL"/>
          </a:p>
        </p:txBody>
      </p:sp>
      <p:sp>
        <p:nvSpPr>
          <p:cNvPr id="18" name="תיבת טקסט 17">
            <a:extLst>
              <a:ext uri="{FF2B5EF4-FFF2-40B4-BE49-F238E27FC236}">
                <a16:creationId xmlns:a16="http://schemas.microsoft.com/office/drawing/2014/main" id="{3C74AA93-3692-4697-BD01-EE9CEE567758}"/>
              </a:ext>
            </a:extLst>
          </p:cNvPr>
          <p:cNvSpPr txBox="1"/>
          <p:nvPr/>
        </p:nvSpPr>
        <p:spPr>
          <a:xfrm>
            <a:off x="378498" y="1617281"/>
            <a:ext cx="7868194" cy="984885"/>
          </a:xfrm>
          <a:prstGeom prst="rect">
            <a:avLst/>
          </a:prstGeom>
          <a:noFill/>
        </p:spPr>
        <p:txBody>
          <a:bodyPr wrap="square" rtlCol="1">
            <a:spAutoFit/>
          </a:bodyPr>
          <a:lstStyle/>
          <a:p>
            <a:pPr algn="l"/>
            <a:r>
              <a:rPr lang="en-US" sz="2000" dirty="0"/>
              <a:t>We wanted to convert the weight column from “object” type to “</a:t>
            </a:r>
            <a:r>
              <a:rPr lang="en-US" sz="2000" dirty="0" err="1"/>
              <a:t>int</a:t>
            </a:r>
            <a:r>
              <a:rPr lang="en-US" sz="2000" dirty="0"/>
              <a:t>” type so we can analyze it and use the values in this column.</a:t>
            </a:r>
          </a:p>
          <a:p>
            <a:endParaRPr lang="he-IL" dirty="0"/>
          </a:p>
        </p:txBody>
      </p:sp>
      <p:pic>
        <p:nvPicPr>
          <p:cNvPr id="3" name="תמונה 2"/>
          <p:cNvPicPr>
            <a:picLocks noChangeAspect="1"/>
          </p:cNvPicPr>
          <p:nvPr/>
        </p:nvPicPr>
        <p:blipFill>
          <a:blip r:embed="rId3"/>
          <a:stretch>
            <a:fillRect/>
          </a:stretch>
        </p:blipFill>
        <p:spPr>
          <a:xfrm>
            <a:off x="8183438" y="2773827"/>
            <a:ext cx="892196" cy="3568781"/>
          </a:xfrm>
          <a:prstGeom prst="rect">
            <a:avLst/>
          </a:prstGeom>
        </p:spPr>
      </p:pic>
      <p:pic>
        <p:nvPicPr>
          <p:cNvPr id="4" name="תמונה 3"/>
          <p:cNvPicPr>
            <a:picLocks noChangeAspect="1"/>
          </p:cNvPicPr>
          <p:nvPr/>
        </p:nvPicPr>
        <p:blipFill>
          <a:blip r:embed="rId4"/>
          <a:stretch>
            <a:fillRect/>
          </a:stretch>
        </p:blipFill>
        <p:spPr>
          <a:xfrm>
            <a:off x="10895888" y="2778218"/>
            <a:ext cx="717847" cy="3472828"/>
          </a:xfrm>
          <a:prstGeom prst="rect">
            <a:avLst/>
          </a:prstGeom>
        </p:spPr>
      </p:pic>
    </p:spTree>
    <p:extLst>
      <p:ext uri="{BB962C8B-B14F-4D97-AF65-F5344CB8AC3E}">
        <p14:creationId xmlns:p14="http://schemas.microsoft.com/office/powerpoint/2010/main" val="3395889912"/>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3897</TotalTime>
  <Words>2578</Words>
  <Application>Microsoft Office PowerPoint</Application>
  <PresentationFormat>מסך רחב</PresentationFormat>
  <Paragraphs>224</Paragraphs>
  <Slides>29</Slides>
  <Notes>0</Notes>
  <HiddenSlides>0</HiddenSlides>
  <MMClips>0</MMClips>
  <ScaleCrop>false</ScaleCrop>
  <HeadingPairs>
    <vt:vector size="4" baseType="variant">
      <vt:variant>
        <vt:lpstr>ערכת נושא</vt:lpstr>
      </vt:variant>
      <vt:variant>
        <vt:i4>1</vt:i4>
      </vt:variant>
      <vt:variant>
        <vt:lpstr>כותרות שקופיות</vt:lpstr>
      </vt:variant>
      <vt:variant>
        <vt:i4>29</vt:i4>
      </vt:variant>
    </vt:vector>
  </HeadingPairs>
  <TitlesOfParts>
    <vt:vector size="30" baseType="lpstr">
      <vt:lpstr>ערכת נושא Office</vt:lpstr>
      <vt:lpstr>Data mining project </vt:lpstr>
      <vt:lpstr> Project Members:</vt:lpstr>
      <vt:lpstr>מצגת של PowerPoint‏</vt:lpstr>
      <vt:lpstr>Introduction</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EDA  Nationality </vt:lpstr>
      <vt:lpstr> EDA Nationality  </vt:lpstr>
      <vt:lpstr> EDA Nationality  </vt:lpstr>
      <vt:lpstr>EDA  Physical</vt:lpstr>
      <vt:lpstr> EDA Physical  </vt:lpstr>
      <vt:lpstr> EDA Physical  </vt:lpstr>
      <vt:lpstr>EDA Physical</vt:lpstr>
      <vt:lpstr>EDA Physical</vt:lpstr>
      <vt:lpstr>EDA Physical</vt:lpstr>
      <vt:lpstr>EDA  top players and teams</vt:lpstr>
      <vt:lpstr>EDA  top players and teams</vt:lpstr>
      <vt:lpstr>Machine  Learning </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 project</dc:title>
  <dc:creator>oshricohen96@outlook.co.il</dc:creator>
  <cp:lastModifiedBy>ניב</cp:lastModifiedBy>
  <cp:revision>128</cp:revision>
  <dcterms:created xsi:type="dcterms:W3CDTF">2020-06-26T11:12:02Z</dcterms:created>
  <dcterms:modified xsi:type="dcterms:W3CDTF">2020-08-03T10:52:24Z</dcterms:modified>
</cp:coreProperties>
</file>